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308" r:id="rId4"/>
    <p:sldId id="258" r:id="rId5"/>
    <p:sldId id="310" r:id="rId6"/>
    <p:sldId id="335" r:id="rId7"/>
    <p:sldId id="336" r:id="rId8"/>
    <p:sldId id="290" r:id="rId9"/>
    <p:sldId id="338" r:id="rId10"/>
    <p:sldId id="292" r:id="rId11"/>
    <p:sldId id="266" r:id="rId12"/>
    <p:sldId id="318" r:id="rId13"/>
    <p:sldId id="347" r:id="rId14"/>
    <p:sldId id="271" r:id="rId15"/>
    <p:sldId id="268" r:id="rId16"/>
    <p:sldId id="340" r:id="rId17"/>
    <p:sldId id="304" r:id="rId18"/>
    <p:sldId id="270" r:id="rId19"/>
    <p:sldId id="269" r:id="rId20"/>
    <p:sldId id="341" r:id="rId21"/>
    <p:sldId id="342" r:id="rId22"/>
    <p:sldId id="289" r:id="rId23"/>
    <p:sldId id="276" r:id="rId24"/>
    <p:sldId id="316" r:id="rId25"/>
    <p:sldId id="309" r:id="rId26"/>
    <p:sldId id="348" r:id="rId27"/>
    <p:sldId id="324" r:id="rId28"/>
    <p:sldId id="349" r:id="rId29"/>
    <p:sldId id="275" r:id="rId30"/>
    <p:sldId id="293" r:id="rId31"/>
    <p:sldId id="278" r:id="rId32"/>
    <p:sldId id="280" r:id="rId33"/>
    <p:sldId id="281" r:id="rId34"/>
    <p:sldId id="282" r:id="rId35"/>
    <p:sldId id="283" r:id="rId36"/>
    <p:sldId id="285" r:id="rId37"/>
    <p:sldId id="326" r:id="rId38"/>
    <p:sldId id="327" r:id="rId39"/>
    <p:sldId id="333" r:id="rId40"/>
    <p:sldId id="334" r:id="rId41"/>
    <p:sldId id="286" r:id="rId42"/>
    <p:sldId id="330" r:id="rId43"/>
    <p:sldId id="331" r:id="rId44"/>
    <p:sldId id="296" r:id="rId45"/>
    <p:sldId id="299" r:id="rId46"/>
    <p:sldId id="284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E08"/>
    <a:srgbClr val="E0F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/>
    <p:restoredTop sz="92540" autoAdjust="0"/>
  </p:normalViewPr>
  <p:slideViewPr>
    <p:cSldViewPr>
      <p:cViewPr varScale="1">
        <p:scale>
          <a:sx n="89" d="100"/>
          <a:sy n="89" d="100"/>
        </p:scale>
        <p:origin x="117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BA42C-9A3F-8E48-AD82-6C376839386F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8BC5A-839B-CC4A-A53D-EC5BA7DE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20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C0B3A-1561-49D8-B2CF-EFDE01163419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8D487-3C2A-448D-8608-41C13B81B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9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8D487-3C2A-448D-8608-41C13B81B6D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6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0BA771-F164-46E7-8B4F-C2C1A0CD9E43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DF731C-61C8-4F70-BBA4-842F07AC515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273280"/>
            <a:ext cx="1898904" cy="2013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1A16FA-C223-47DB-B08C-04FAA4782747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95D0F-4780-44DC-8026-CB72A43BC0C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8443A7-76E3-417E-B22D-563628BF8CC7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89AD2-6C87-44AB-B9D8-1F9F02494C3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AFC0F-7362-498E-A85B-6275A6A4FE22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813FB-EE7C-4CD1-813D-84629AC5570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67" y="6330696"/>
            <a:ext cx="2758866" cy="2926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C82C78-AA9D-4453-A612-28E17E9BABC7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B16F9-0B58-4ED7-A063-8EEE3001BB4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2BFCBF-09BB-4CF8-AB16-E59649206B3C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1B5573-6802-4BD1-9DB7-FE0C9349E57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5153A9-5913-448E-8F17-44D4659AC504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55C5B-549F-4602-8BBE-89212E0519D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1C62B6-8516-444B-B880-89D3E6C63E6A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B8FEB-0692-409C-B16A-B2F906CA367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273280"/>
            <a:ext cx="1898904" cy="2013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CC77C6-A0B7-4642-A877-5DE3DE6FA76A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B5F8F-3B1C-45CE-BC47-B9A10BAD7B6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02D74F-93E5-4958-AD95-11B9895D8209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F231C0-77E0-4B52-90D3-FFBE1EF3EDA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20C11-6F91-4CB7-804B-7176134FAF35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E6167-A2D5-4AFD-8600-8CEE5DF0682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E8BB505-6011-4C26-ADC3-671AE4970593}" type="datetimeFigureOut">
              <a:rPr lang="en-GB" smtClean="0"/>
              <a:pPr>
                <a:defRPr/>
              </a:pPr>
              <a:t>20/11/2018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5532AFD-6F37-4DA1-9B52-7685B878041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stepcoaching.com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mailto:info@destinycoachingministries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4190256" y="1916832"/>
            <a:ext cx="4860032" cy="1927225"/>
          </a:xfrm>
        </p:spPr>
        <p:txBody>
          <a:bodyPr>
            <a:noAutofit/>
          </a:bodyPr>
          <a:lstStyle/>
          <a:p>
            <a:pPr eaLnBrk="1" hangingPunct="1"/>
            <a:r>
              <a:rPr lang="en-GB" sz="4000" b="1" dirty="0">
                <a:solidFill>
                  <a:srgbClr val="002060"/>
                </a:solidFill>
              </a:rPr>
              <a:t>Welcome </a:t>
            </a:r>
            <a:r>
              <a:rPr lang="en-GB" sz="4000" b="1">
                <a:solidFill>
                  <a:srgbClr val="002060"/>
                </a:solidFill>
              </a:rPr>
              <a:t>to:</a:t>
            </a:r>
            <a:br>
              <a:rPr lang="en-GB" sz="4000" b="1">
                <a:solidFill>
                  <a:srgbClr val="002060"/>
                </a:solidFill>
              </a:rPr>
            </a:br>
            <a:r>
              <a:rPr lang="en-GB" sz="4000" b="1">
                <a:solidFill>
                  <a:srgbClr val="002060"/>
                </a:solidFill>
              </a:rPr>
              <a:t> </a:t>
            </a:r>
            <a:br>
              <a:rPr lang="en-GB" sz="4000" b="1" dirty="0">
                <a:solidFill>
                  <a:srgbClr val="002060"/>
                </a:solidFill>
              </a:rPr>
            </a:br>
            <a:r>
              <a:rPr lang="en-GB" sz="3200" b="1">
                <a:solidFill>
                  <a:srgbClr val="002060"/>
                </a:solidFill>
              </a:rPr>
              <a:t>Destiny ACTIVATOR</a:t>
            </a:r>
            <a:br>
              <a:rPr lang="en-GB" sz="4400" b="1" dirty="0">
                <a:solidFill>
                  <a:srgbClr val="002060"/>
                </a:solidFill>
              </a:rPr>
            </a:br>
            <a:r>
              <a:rPr lang="en-GB" sz="2800" b="1" i="1" dirty="0">
                <a:solidFill>
                  <a:srgbClr val="002060"/>
                </a:solidFill>
              </a:rPr>
              <a:t>Unlocking Destiny</a:t>
            </a:r>
            <a:endParaRPr lang="en-GB" sz="3600" b="1" i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4365104"/>
            <a:ext cx="4384576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/>
              <a:t>Life Coaching Workshop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/>
              <a:t>Led by</a:t>
            </a:r>
            <a:endParaRPr lang="en-GB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-4508" y="332656"/>
            <a:ext cx="4099621" cy="6525344"/>
            <a:chOff x="-4508" y="332656"/>
            <a:chExt cx="4099621" cy="65253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08" y="332656"/>
              <a:ext cx="4099621" cy="27363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3068960"/>
              <a:ext cx="4095113" cy="378904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992" y="1371600"/>
            <a:ext cx="4034408" cy="1927225"/>
          </a:xfrm>
        </p:spPr>
        <p:txBody>
          <a:bodyPr>
            <a:noAutofit/>
          </a:bodyPr>
          <a:lstStyle/>
          <a:p>
            <a:r>
              <a:rPr lang="en-GB" b="1" dirty="0"/>
              <a:t>         </a:t>
            </a:r>
            <a:r>
              <a:rPr lang="en-GB" b="1" dirty="0">
                <a:solidFill>
                  <a:srgbClr val="002060"/>
                </a:solidFill>
              </a:rPr>
              <a:t>MODULE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05200"/>
            <a:ext cx="3816424" cy="2372072"/>
          </a:xfrm>
        </p:spPr>
        <p:txBody>
          <a:bodyPr>
            <a:normAutofit/>
          </a:bodyPr>
          <a:lstStyle/>
          <a:p>
            <a:r>
              <a:rPr lang="en-GB" sz="3600" b="1" dirty="0"/>
              <a:t>UNDERSTAND</a:t>
            </a:r>
          </a:p>
          <a:p>
            <a:endParaRPr lang="en-GB" b="1" dirty="0"/>
          </a:p>
          <a:p>
            <a:r>
              <a:rPr lang="en-GB" b="1" dirty="0"/>
              <a:t>Prophetic Words, Dreams, Visions &amp; The Seasons</a:t>
            </a:r>
          </a:p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-4508" y="332656"/>
            <a:ext cx="4099621" cy="6525344"/>
            <a:chOff x="-4508" y="332656"/>
            <a:chExt cx="4099621" cy="65253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08" y="332656"/>
              <a:ext cx="4099621" cy="27363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3068960"/>
              <a:ext cx="4095113" cy="378904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3200" b="1" dirty="0">
                <a:solidFill>
                  <a:srgbClr val="002060"/>
                </a:solidFill>
              </a:rPr>
              <a:t>Session 3 - Prophetic Words, Dreams, Vision and The Seasons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806444"/>
              </p:ext>
            </p:extLst>
          </p:nvPr>
        </p:nvGraphicFramePr>
        <p:xfrm>
          <a:off x="4139952" y="1340768"/>
          <a:ext cx="411480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What Prophetic Words Give Us</a:t>
                      </a:r>
                    </a:p>
                  </a:txBody>
                  <a:tcPr marL="91439" marR="914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endParaRPr lang="en-GB" dirty="0"/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Big Picture Direction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Vision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Encouragement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Revelation about our Kingdom Identity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 True Character how God sees us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Ideas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Heavens Perspective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Clues to our destiny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Assignments/Mandates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Promises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Impartations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Blessings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Strategy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697872"/>
            <a:ext cx="2664296" cy="266878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529E2-50EA-0647-86FB-D2B47FF2A118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3200" b="1" dirty="0">
                <a:solidFill>
                  <a:srgbClr val="002060"/>
                </a:solidFill>
              </a:rPr>
              <a:t>Session 3 - Prophetic Words, Dreams, Vision and The Seasons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1501"/>
              </p:ext>
            </p:extLst>
          </p:nvPr>
        </p:nvGraphicFramePr>
        <p:xfrm>
          <a:off x="4139952" y="1340768"/>
          <a:ext cx="411480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What they don’t give us</a:t>
                      </a:r>
                    </a:p>
                  </a:txBody>
                  <a:tcPr marL="91439" marR="914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Blow by blow up to the minute instructions on </a:t>
                      </a:r>
                      <a:r>
                        <a:rPr lang="en-GB" sz="18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whats</a:t>
                      </a: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next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Exact dates and times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Exactly how to prepare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Strategy on how to get there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Who to work with who not to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of the what not to dos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‘container’ – job title 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 commissioning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Faith 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Obedience to follow through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‘Micro-management’ 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ultimatum of what is to be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800" kern="1200" baseline="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4904"/>
            <a:ext cx="2162175" cy="211455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8B479-DD10-2E47-8F19-6CC406111BC8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0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2_Segment 1(00-07-16 - 00-09-46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344891"/>
            <a:ext cx="8820472" cy="7216110"/>
          </a:xfrm>
        </p:spPr>
      </p:pic>
    </p:spTree>
    <p:extLst>
      <p:ext uri="{BB962C8B-B14F-4D97-AF65-F5344CB8AC3E}">
        <p14:creationId xmlns:p14="http://schemas.microsoft.com/office/powerpoint/2010/main" val="117156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3200" b="1" dirty="0">
                <a:solidFill>
                  <a:srgbClr val="002060"/>
                </a:solidFill>
              </a:rPr>
              <a:t>Session 3 - Prophetic Words, Dreams, Vision and The Seasons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555776" y="2132856"/>
            <a:ext cx="5976664" cy="3816424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GB" dirty="0"/>
              <a:t>EXERCISE – Identifying words to work on today</a:t>
            </a:r>
          </a:p>
          <a:p>
            <a:pPr lvl="1"/>
            <a:r>
              <a:rPr lang="en-GB" dirty="0"/>
              <a:t>Weighty</a:t>
            </a:r>
          </a:p>
          <a:p>
            <a:pPr lvl="1"/>
            <a:r>
              <a:rPr lang="en-GB" dirty="0"/>
              <a:t>Resonant with your spirit </a:t>
            </a:r>
          </a:p>
          <a:p>
            <a:pPr lvl="1"/>
            <a:r>
              <a:rPr lang="en-GB" dirty="0"/>
              <a:t>Ones that feel totally impossible</a:t>
            </a:r>
          </a:p>
          <a:p>
            <a:pPr lvl="1"/>
            <a:r>
              <a:rPr lang="en-GB" dirty="0"/>
              <a:t>Ones that invoke fear </a:t>
            </a:r>
          </a:p>
          <a:p>
            <a:pPr lvl="1"/>
            <a:r>
              <a:rPr lang="en-GB" dirty="0"/>
              <a:t>Ones that feel exciting </a:t>
            </a:r>
          </a:p>
          <a:p>
            <a:pPr>
              <a:buFont typeface="Arial" charset="0"/>
              <a:buNone/>
            </a:pPr>
            <a:r>
              <a:rPr lang="en-GB" dirty="0"/>
              <a:t> </a:t>
            </a:r>
          </a:p>
          <a:p>
            <a:pPr>
              <a:buFont typeface="Arial" charset="0"/>
              <a:buNone/>
            </a:pPr>
            <a:r>
              <a:rPr lang="en-GB" dirty="0"/>
              <a:t>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2500151"/>
            <a:ext cx="1948376" cy="141221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2D596-2FAD-F14C-A6A6-1B5589C72395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4000" b="1" dirty="0">
                <a:solidFill>
                  <a:srgbClr val="002060"/>
                </a:solidFill>
              </a:rPr>
              <a:t>Session 3 - </a:t>
            </a:r>
            <a:r>
              <a:rPr lang="en-GB" sz="3600" b="1" dirty="0">
                <a:solidFill>
                  <a:srgbClr val="002060"/>
                </a:solidFill>
              </a:rPr>
              <a:t>Prophetic Words, Dreams, Vision and The Seasons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2400" dirty="0"/>
              <a:t>Character /Kingdom Identity </a:t>
            </a:r>
          </a:p>
          <a:p>
            <a:pPr lvl="1" eaLnBrk="1" hangingPunct="1">
              <a:buFont typeface="Arial" charset="0"/>
              <a:buNone/>
            </a:pPr>
            <a:r>
              <a:rPr lang="en-GB" sz="1800" i="1" dirty="0"/>
              <a:t>Who you are and your being call. What part of Jesus you embody and carry to the world</a:t>
            </a:r>
            <a:endParaRPr lang="en-GB" sz="1800" dirty="0"/>
          </a:p>
          <a:p>
            <a:pPr eaLnBrk="1" hangingPunct="1"/>
            <a:r>
              <a:rPr lang="en-GB" sz="2400" dirty="0"/>
              <a:t>Doing/Mandates/Assignments</a:t>
            </a:r>
          </a:p>
          <a:p>
            <a:pPr lvl="1" eaLnBrk="1" hangingPunct="1">
              <a:buFont typeface="Arial" charset="0"/>
              <a:buNone/>
            </a:pPr>
            <a:r>
              <a:rPr lang="en-GB" sz="1800" i="1" dirty="0"/>
              <a:t>Areas where there Heavenly authority released for you to move in. </a:t>
            </a:r>
            <a:endParaRPr lang="en-GB" sz="1800" dirty="0"/>
          </a:p>
          <a:p>
            <a:pPr eaLnBrk="1" hangingPunct="1"/>
            <a:r>
              <a:rPr lang="en-GB" sz="2400" dirty="0"/>
              <a:t>Promises &amp; Blessings</a:t>
            </a:r>
          </a:p>
          <a:p>
            <a:pPr lvl="1" eaLnBrk="1" hangingPunct="1">
              <a:buFont typeface="Arial" charset="0"/>
              <a:buNone/>
            </a:pPr>
            <a:r>
              <a:rPr lang="en-GB" sz="1800" i="1" dirty="0"/>
              <a:t>Word of God spoken –</a:t>
            </a:r>
            <a:r>
              <a:rPr lang="en-GB" sz="1800" i="1" dirty="0" err="1"/>
              <a:t>eg</a:t>
            </a:r>
            <a:r>
              <a:rPr lang="en-GB" sz="1800" i="1" dirty="0"/>
              <a:t> – you will get married, you will have something</a:t>
            </a:r>
            <a:endParaRPr lang="en-GB" sz="1800" dirty="0"/>
          </a:p>
          <a:p>
            <a:pPr eaLnBrk="1" hangingPunct="1"/>
            <a:r>
              <a:rPr lang="en-GB" sz="2400" dirty="0"/>
              <a:t>Directional/Visionary/Big Picture/Strategy</a:t>
            </a:r>
          </a:p>
          <a:p>
            <a:pPr lvl="1" eaLnBrk="1" hangingPunct="1">
              <a:buFont typeface="Arial" charset="0"/>
              <a:buNone/>
            </a:pPr>
            <a:r>
              <a:rPr lang="en-GB" sz="1800" i="1" dirty="0"/>
              <a:t>Any how </a:t>
            </a:r>
            <a:r>
              <a:rPr lang="en-GB" sz="1800" i="1" dirty="0" err="1"/>
              <a:t>tos</a:t>
            </a:r>
            <a:r>
              <a:rPr lang="en-GB" sz="1800" i="1" dirty="0"/>
              <a:t>, where </a:t>
            </a:r>
            <a:r>
              <a:rPr lang="en-GB" sz="1800" i="1" dirty="0" err="1"/>
              <a:t>to’s</a:t>
            </a:r>
            <a:r>
              <a:rPr lang="en-GB" sz="1800" i="1" dirty="0"/>
              <a:t>, who </a:t>
            </a:r>
            <a:r>
              <a:rPr lang="en-GB" sz="1800" i="1" dirty="0" err="1"/>
              <a:t>to’s</a:t>
            </a:r>
            <a:r>
              <a:rPr lang="en-GB" sz="1800" i="1" dirty="0"/>
              <a:t>, what </a:t>
            </a:r>
            <a:r>
              <a:rPr lang="en-GB" sz="1800" i="1" dirty="0" err="1"/>
              <a:t>to’s</a:t>
            </a:r>
            <a:endParaRPr lang="en-GB" sz="1800" dirty="0"/>
          </a:p>
          <a:p>
            <a:pPr eaLnBrk="1" hangingPunct="1"/>
            <a:r>
              <a:rPr lang="en-GB" sz="2400" dirty="0" err="1"/>
              <a:t>Giftings</a:t>
            </a:r>
            <a:r>
              <a:rPr lang="en-GB" sz="2400" dirty="0"/>
              <a:t>/ Anointing/ Impartations</a:t>
            </a:r>
          </a:p>
          <a:p>
            <a:pPr lvl="1" eaLnBrk="1" hangingPunct="1">
              <a:buFont typeface="Arial" charset="0"/>
              <a:buNone/>
            </a:pPr>
            <a:r>
              <a:rPr lang="en-GB" sz="1800" i="1" dirty="0"/>
              <a:t>Areas where you have been given anointing which need to be activated and used in your life. </a:t>
            </a:r>
            <a:endParaRPr lang="en-GB" sz="1800" dirty="0"/>
          </a:p>
          <a:p>
            <a:pPr eaLnBrk="1" hangingPunct="1">
              <a:buFont typeface="Arial" charset="0"/>
              <a:buNone/>
            </a:pPr>
            <a:endParaRPr lang="en-GB" sz="2000" dirty="0"/>
          </a:p>
          <a:p>
            <a:pPr eaLnBrk="1" hangingPunct="1"/>
            <a:endParaRPr lang="en-GB" sz="140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4A5A09-AC8B-154D-9988-F1056709566B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Session 3 – </a:t>
            </a:r>
            <a:r>
              <a:rPr lang="en-GB" b="1" dirty="0">
                <a:solidFill>
                  <a:srgbClr val="002060"/>
                </a:solidFill>
              </a:rPr>
              <a:t>Prophetic Words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20049"/>
              </p:ext>
            </p:extLst>
          </p:nvPr>
        </p:nvGraphicFramePr>
        <p:xfrm>
          <a:off x="647564" y="1524000"/>
          <a:ext cx="7848872" cy="471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8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8860"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KEY POINTS</a:t>
                      </a:r>
                      <a:r>
                        <a:rPr lang="en-US" sz="3000" baseline="0" dirty="0"/>
                        <a:t> </a:t>
                      </a: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498">
                <a:tc>
                  <a:txBody>
                    <a:bodyPr/>
                    <a:lstStyle/>
                    <a:p>
                      <a:pPr marL="342900" indent="-342900">
                        <a:buFont typeface="Arial" charset="0"/>
                        <a:buChar char="•"/>
                      </a:pPr>
                      <a:r>
                        <a:rPr lang="en-GB" sz="2000" dirty="0"/>
                        <a:t>Prophecies are ‘missions offered to us’ /invitations to accept with some but not all the details</a:t>
                      </a:r>
                    </a:p>
                    <a:p>
                      <a:pPr marL="342900" indent="-342900">
                        <a:buFont typeface="Arial" charset="0"/>
                        <a:buChar char="•"/>
                      </a:pPr>
                      <a:r>
                        <a:rPr lang="en-GB" sz="2000" dirty="0"/>
                        <a:t>If we say yes we need to take practical steps of faith to prepare for them to come to pass</a:t>
                      </a:r>
                    </a:p>
                    <a:p>
                      <a:pPr marL="342900" indent="-342900">
                        <a:buFont typeface="Arial" charset="0"/>
                        <a:buChar char="•"/>
                      </a:pPr>
                      <a:r>
                        <a:rPr lang="en-GB" sz="2000" dirty="0"/>
                        <a:t>We need to engage our faith, and grow our character to enter into our prophetic promises</a:t>
                      </a:r>
                    </a:p>
                    <a:p>
                      <a:pPr marL="342900" lvl="0" indent="-342900">
                        <a:buFont typeface="Arial" charset="0"/>
                        <a:buChar char="•"/>
                      </a:pPr>
                      <a:r>
                        <a:rPr lang="en-GB" sz="2000" dirty="0"/>
                        <a:t>All prophetic words are not the same –some are directional, or for short term encouragement others point you towards long-term life time destiny and calling. </a:t>
                      </a:r>
                    </a:p>
                    <a:p>
                      <a:pPr marL="342900" indent="-342900">
                        <a:buFont typeface="Arial" charset="0"/>
                        <a:buChar char="•"/>
                      </a:pPr>
                      <a:r>
                        <a:rPr lang="en-GB" sz="2000" dirty="0"/>
                        <a:t>Prophecies give us key clues as to where we have authority, and what our assignments are from heaven and ultimately our destiny and calling</a:t>
                      </a:r>
                    </a:p>
                    <a:p>
                      <a:pPr lvl="0"/>
                      <a:r>
                        <a:rPr lang="en-GB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54AC1E-B581-2C46-8DD6-7176F9107EB2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2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3200" b="1" dirty="0">
                <a:solidFill>
                  <a:srgbClr val="002060"/>
                </a:solidFill>
              </a:rPr>
              <a:t>Session 4 - Prophetic Words, Dreams, Vision and The Seasons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148063" y="2708920"/>
            <a:ext cx="3776597" cy="2664296"/>
          </a:xfrm>
        </p:spPr>
        <p:txBody>
          <a:bodyPr/>
          <a:lstStyle/>
          <a:p>
            <a:pPr marL="274320" lvl="1" indent="0" eaLnBrk="1" hangingPunct="1">
              <a:lnSpc>
                <a:spcPct val="150000"/>
              </a:lnSpc>
              <a:buNone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Seasons</a:t>
            </a:r>
          </a:p>
          <a:p>
            <a:pPr eaLnBrk="1" hangingPunct="1"/>
            <a:endParaRPr lang="en-GB" dirty="0"/>
          </a:p>
          <a:p>
            <a:pPr eaLnBrk="1" hangingPunct="1"/>
            <a:endParaRPr lang="en-GB" dirty="0"/>
          </a:p>
          <a:p>
            <a:pPr eaLnBrk="1" hangingPunct="1"/>
            <a:endParaRPr lang="en-GB" dirty="0"/>
          </a:p>
          <a:p>
            <a:pPr eaLnBrk="1" hangingPunct="1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4512501" cy="338437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CE693-31D3-0242-A583-6A36CA113A6A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0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b="1" dirty="0"/>
              <a:t>Your Calling Timeline </a:t>
            </a:r>
            <a:br>
              <a:rPr lang="en-GB" dirty="0"/>
            </a:br>
            <a:r>
              <a:rPr lang="en-GB" sz="2800" dirty="0"/>
              <a:t>(From The Calling Journey, by Tony </a:t>
            </a:r>
            <a:r>
              <a:rPr lang="en-GB" sz="2800" dirty="0" err="1"/>
              <a:t>Stoltzfus</a:t>
            </a:r>
            <a:r>
              <a:rPr lang="en-GB" sz="2800" dirty="0"/>
              <a:t>)</a:t>
            </a:r>
            <a:endParaRPr lang="en-GB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/>
              <a:t>SHOW JOSPEPHS TIMELINE</a:t>
            </a:r>
          </a:p>
        </p:txBody>
      </p:sp>
      <p:pic>
        <p:nvPicPr>
          <p:cNvPr id="17412" name="Content Placeholder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8" y="1676400"/>
            <a:ext cx="9002712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14"/>
          <p:cNvGrpSpPr>
            <a:grpSpLocks/>
          </p:cNvGrpSpPr>
          <p:nvPr/>
        </p:nvGrpSpPr>
        <p:grpSpPr bwMode="auto">
          <a:xfrm>
            <a:off x="539750" y="3068638"/>
            <a:ext cx="1944688" cy="901700"/>
            <a:chOff x="1115616" y="1628800"/>
            <a:chExt cx="2570584" cy="1476744"/>
          </a:xfrm>
        </p:grpSpPr>
        <p:sp>
          <p:nvSpPr>
            <p:cNvPr id="7" name="Flowchart: Manual Operation 6"/>
            <p:cNvSpPr/>
            <p:nvPr/>
          </p:nvSpPr>
          <p:spPr>
            <a:xfrm>
              <a:off x="1115616" y="1628800"/>
              <a:ext cx="2570584" cy="1476744"/>
            </a:xfrm>
            <a:prstGeom prst="flowChartManualOperati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75656" y="1988840"/>
              <a:ext cx="1872208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Short-term</a:t>
              </a:r>
            </a:p>
          </p:txBody>
        </p:sp>
      </p:grpSp>
      <p:grpSp>
        <p:nvGrpSpPr>
          <p:cNvPr id="16388" name="Group 19"/>
          <p:cNvGrpSpPr>
            <a:grpSpLocks/>
          </p:cNvGrpSpPr>
          <p:nvPr/>
        </p:nvGrpSpPr>
        <p:grpSpPr bwMode="auto">
          <a:xfrm>
            <a:off x="5003800" y="2997200"/>
            <a:ext cx="1728788" cy="828675"/>
            <a:chOff x="1907704" y="4221088"/>
            <a:chExt cx="2570584" cy="1476744"/>
          </a:xfrm>
        </p:grpSpPr>
        <p:sp>
          <p:nvSpPr>
            <p:cNvPr id="9" name="Flowchart: Manual Operation 8"/>
            <p:cNvSpPr/>
            <p:nvPr/>
          </p:nvSpPr>
          <p:spPr>
            <a:xfrm>
              <a:off x="1907704" y="4221088"/>
              <a:ext cx="2570584" cy="1476744"/>
            </a:xfrm>
            <a:prstGeom prst="flowChartManualOperatio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39752" y="4581128"/>
              <a:ext cx="1656184" cy="6033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Long-term</a:t>
              </a:r>
            </a:p>
          </p:txBody>
        </p:sp>
      </p:grpSp>
      <p:grpSp>
        <p:nvGrpSpPr>
          <p:cNvPr id="16389" name="Group 17"/>
          <p:cNvGrpSpPr>
            <a:grpSpLocks/>
          </p:cNvGrpSpPr>
          <p:nvPr/>
        </p:nvGrpSpPr>
        <p:grpSpPr bwMode="auto">
          <a:xfrm>
            <a:off x="2916238" y="3068638"/>
            <a:ext cx="1800225" cy="792162"/>
            <a:chOff x="5292080" y="1484784"/>
            <a:chExt cx="2664296" cy="1296144"/>
          </a:xfrm>
        </p:grpSpPr>
        <p:sp>
          <p:nvSpPr>
            <p:cNvPr id="5" name="Flowchart: Manual Operation 4"/>
            <p:cNvSpPr/>
            <p:nvPr/>
          </p:nvSpPr>
          <p:spPr>
            <a:xfrm>
              <a:off x="5292080" y="1484784"/>
              <a:ext cx="2664296" cy="1296144"/>
            </a:xfrm>
            <a:prstGeom prst="flowChartManualOperation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8143" y="1772817"/>
              <a:ext cx="1512168" cy="553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Mid-term</a:t>
              </a:r>
            </a:p>
          </p:txBody>
        </p:sp>
      </p:grpSp>
      <p:grpSp>
        <p:nvGrpSpPr>
          <p:cNvPr id="16390" name="Group 15"/>
          <p:cNvGrpSpPr>
            <a:grpSpLocks/>
          </p:cNvGrpSpPr>
          <p:nvPr/>
        </p:nvGrpSpPr>
        <p:grpSpPr bwMode="auto">
          <a:xfrm>
            <a:off x="7019925" y="2997200"/>
            <a:ext cx="1800225" cy="755650"/>
            <a:chOff x="3347864" y="2564904"/>
            <a:chExt cx="2570584" cy="1476744"/>
          </a:xfrm>
        </p:grpSpPr>
        <p:sp>
          <p:nvSpPr>
            <p:cNvPr id="11" name="Flowchart: Manual Operation 10"/>
            <p:cNvSpPr/>
            <p:nvPr/>
          </p:nvSpPr>
          <p:spPr>
            <a:xfrm>
              <a:off x="3347864" y="2564904"/>
              <a:ext cx="2570584" cy="1476744"/>
            </a:xfrm>
            <a:prstGeom prst="flowChartManualOperation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67945" y="2852936"/>
              <a:ext cx="1152128" cy="10211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Eternity Heaven</a:t>
              </a:r>
            </a:p>
          </p:txBody>
        </p:sp>
      </p:grpSp>
      <p:grpSp>
        <p:nvGrpSpPr>
          <p:cNvPr id="16391" name="Group 18"/>
          <p:cNvGrpSpPr>
            <a:grpSpLocks/>
          </p:cNvGrpSpPr>
          <p:nvPr/>
        </p:nvGrpSpPr>
        <p:grpSpPr bwMode="auto">
          <a:xfrm>
            <a:off x="971550" y="5157788"/>
            <a:ext cx="2087563" cy="971550"/>
            <a:chOff x="6156176" y="3429000"/>
            <a:chExt cx="2570584" cy="1476744"/>
          </a:xfrm>
        </p:grpSpPr>
        <p:sp>
          <p:nvSpPr>
            <p:cNvPr id="13" name="Flowchart: Manual Operation 12"/>
            <p:cNvSpPr/>
            <p:nvPr/>
          </p:nvSpPr>
          <p:spPr>
            <a:xfrm>
              <a:off x="6156176" y="3429000"/>
              <a:ext cx="2570584" cy="1476744"/>
            </a:xfrm>
            <a:prstGeom prst="flowChartManualOperation">
              <a:avLst/>
            </a:prstGeom>
            <a:solidFill>
              <a:srgbClr val="CDEE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60232" y="3789040"/>
              <a:ext cx="1440160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Fulfilled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95536" y="2564904"/>
            <a:ext cx="208823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n w="10160">
                  <a:solidFill>
                    <a:schemeClr val="accent1"/>
                  </a:solidFill>
                  <a:prstDash val="solid"/>
                </a:ln>
              </a:rPr>
              <a:t>24 Months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43808" y="2564904"/>
            <a:ext cx="208823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n w="10160">
                  <a:solidFill>
                    <a:schemeClr val="accent1"/>
                  </a:solidFill>
                  <a:prstDash val="solid"/>
                </a:ln>
              </a:rPr>
              <a:t>2-15 years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60032" y="2564904"/>
            <a:ext cx="208823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n w="10160">
                  <a:solidFill>
                    <a:schemeClr val="accent1"/>
                  </a:solidFill>
                  <a:prstDash val="solid"/>
                </a:ln>
              </a:rPr>
              <a:t>16-30 years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76256" y="2564904"/>
            <a:ext cx="208823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n w="10160">
                  <a:solidFill>
                    <a:schemeClr val="accent1"/>
                  </a:solidFill>
                  <a:prstDash val="solid"/>
                </a:ln>
              </a:rPr>
              <a:t>100,000s years </a:t>
            </a:r>
          </a:p>
        </p:txBody>
      </p:sp>
      <p:sp>
        <p:nvSpPr>
          <p:cNvPr id="16396" name="TextBox 24"/>
          <p:cNvSpPr txBox="1">
            <a:spLocks noChangeArrowheads="1"/>
          </p:cNvSpPr>
          <p:nvPr/>
        </p:nvSpPr>
        <p:spPr bwMode="auto">
          <a:xfrm>
            <a:off x="2916238" y="5589588"/>
            <a:ext cx="295116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1600"/>
              <a:t> Source of faith building</a:t>
            </a:r>
          </a:p>
          <a:p>
            <a:pPr>
              <a:buFont typeface="Arial" charset="0"/>
              <a:buChar char="•"/>
            </a:pPr>
            <a:r>
              <a:rPr lang="en-GB" sz="1600"/>
              <a:t> Qualification for ministry</a:t>
            </a:r>
          </a:p>
          <a:p>
            <a:endParaRPr lang="en-GB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3200" b="1" dirty="0">
                <a:solidFill>
                  <a:srgbClr val="002060"/>
                </a:solidFill>
              </a:rPr>
              <a:t>Session 4 - Prophetic Words, Dreams, Vision and The Seasons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87624" y="170080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TIMING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59DEC028-0145-9F4F-B439-1383B09A0161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92919" y="476672"/>
            <a:ext cx="8229600" cy="2290762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002060"/>
                </a:solidFill>
              </a:rPr>
              <a:t>Destiny Activator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3600" dirty="0">
                <a:solidFill>
                  <a:srgbClr val="002060"/>
                </a:solidFill>
              </a:rPr>
              <a:t>Life Coaching Workshop</a:t>
            </a:r>
            <a:br>
              <a:rPr lang="en-GB" sz="3600" dirty="0"/>
            </a:br>
            <a:endParaRPr lang="en-GB" sz="32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3491880" y="3356992"/>
            <a:ext cx="4967908" cy="26643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Workshop Guidelines</a:t>
            </a:r>
            <a:endParaRPr lang="en-GB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2000" dirty="0">
              <a:latin typeface="+mn-lt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" y="2231371"/>
            <a:ext cx="2856372" cy="344357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3F8F63-B679-F74C-8C99-95D332AD6D08}"/>
              </a:ext>
            </a:extLst>
          </p:cNvPr>
          <p:cNvSpPr txBox="1">
            <a:spLocks/>
          </p:cNvSpPr>
          <p:nvPr/>
        </p:nvSpPr>
        <p:spPr>
          <a:xfrm>
            <a:off x="3064669" y="61987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503812"/>
              </p:ext>
            </p:extLst>
          </p:nvPr>
        </p:nvGraphicFramePr>
        <p:xfrm>
          <a:off x="611560" y="692696"/>
          <a:ext cx="7848872" cy="526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8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8860"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Why are dreams important?</a:t>
                      </a:r>
                      <a:r>
                        <a:rPr lang="en-US" sz="3000" baseline="0" dirty="0"/>
                        <a:t> </a:t>
                      </a: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498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dirty="0"/>
                        <a:t>A people without</a:t>
                      </a:r>
                      <a:r>
                        <a:rPr lang="en-GB" sz="2000" baseline="0" dirty="0"/>
                        <a:t> vision perish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Discovery of strengths and gifting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Focus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Creates ownership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Makes us shiny and glorious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Brings us alive and motivates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Provides continual forward motion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Tree of life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Inspires others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Shows who God is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Pleases God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Exercises our faith muscle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Points to our purpose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Brings us to our fullest impact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aseline="0" dirty="0"/>
                        <a:t>Practice for heaven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E05892-90D1-E744-B56F-E8F1F92809C2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67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Session 4 - Prophetic Words, Dreams, Vision and The Seasons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82515"/>
              </p:ext>
            </p:extLst>
          </p:nvPr>
        </p:nvGraphicFramePr>
        <p:xfrm>
          <a:off x="423402" y="1323550"/>
          <a:ext cx="8263398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3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2327"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KEY POINTS</a:t>
                      </a:r>
                      <a:r>
                        <a:rPr lang="en-US" sz="3000" baseline="0" dirty="0"/>
                        <a:t> </a:t>
                      </a: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673">
                <a:tc>
                  <a:txBody>
                    <a:bodyPr/>
                    <a:lstStyle/>
                    <a:p>
                      <a:pPr marL="342900" lvl="0" indent="-342900">
                        <a:buFont typeface="Arial" charset="0"/>
                        <a:buChar char="•"/>
                      </a:pPr>
                      <a:r>
                        <a:rPr lang="en-GB" sz="1800" dirty="0"/>
                        <a:t>All prophesies are not the same – Some words are directional, some are for short term encouragement others point you towards long-term life time destiny and calling. </a:t>
                      </a:r>
                    </a:p>
                    <a:p>
                      <a:pPr marL="342900" lvl="0" indent="-342900">
                        <a:buFont typeface="Arial" charset="0"/>
                        <a:buChar char="•"/>
                      </a:pPr>
                      <a:r>
                        <a:rPr lang="en-GB" sz="1800" dirty="0"/>
                        <a:t>Prophesies give us key clues as to where we have authority, what our assignments are from heaven and ultimately our destiny and calling</a:t>
                      </a:r>
                    </a:p>
                    <a:p>
                      <a:pPr marL="342900" lvl="0" indent="-342900">
                        <a:buFont typeface="Arial" charset="0"/>
                        <a:buChar char="•"/>
                      </a:pPr>
                      <a:r>
                        <a:rPr lang="en-GB" sz="1800" dirty="0"/>
                        <a:t>We need to say ‘yes’ and take practical steps of faith preparing for them to come to pass</a:t>
                      </a:r>
                    </a:p>
                    <a:p>
                      <a:pPr marL="342900" lvl="0" indent="-342900">
                        <a:buFont typeface="Arial" charset="0"/>
                        <a:buChar char="•"/>
                      </a:pPr>
                      <a:r>
                        <a:rPr lang="en-GB" sz="1800" dirty="0"/>
                        <a:t>Calling is not just about doing</a:t>
                      </a:r>
                    </a:p>
                    <a:p>
                      <a:pPr marL="342900" indent="-342900">
                        <a:buFont typeface="Arial" charset="0"/>
                        <a:buChar char="•"/>
                      </a:pPr>
                      <a:r>
                        <a:rPr lang="en-GB" sz="1800" dirty="0"/>
                        <a:t>Seasons &amp; timing are vital to understand and align with</a:t>
                      </a:r>
                    </a:p>
                    <a:p>
                      <a:pPr marL="342900" indent="-342900">
                        <a:buFont typeface="Arial" charset="0"/>
                        <a:buChar char="•"/>
                      </a:pPr>
                      <a:r>
                        <a:rPr lang="en-GB" sz="1800" dirty="0"/>
                        <a:t>No seasons are wasted – outside preparation, character preparation, life messages (being calling)</a:t>
                      </a:r>
                    </a:p>
                    <a:p>
                      <a:pPr marL="342900" indent="-342900">
                        <a:buFont typeface="Arial" charset="0"/>
                        <a:buChar char="•"/>
                      </a:pPr>
                      <a:r>
                        <a:rPr lang="en-GB" sz="1800" dirty="0"/>
                        <a:t>Messy transitional seasons happen as</a:t>
                      </a:r>
                      <a:r>
                        <a:rPr lang="en-GB" sz="1800" baseline="0" dirty="0"/>
                        <a:t> do l</a:t>
                      </a:r>
                      <a:r>
                        <a:rPr lang="en-GB" sz="1800" dirty="0"/>
                        <a:t>aunch &amp; birthing seasons</a:t>
                      </a:r>
                    </a:p>
                    <a:p>
                      <a:pPr marL="342900" indent="-342900">
                        <a:buFont typeface="Arial" charset="0"/>
                        <a:buChar char="•"/>
                      </a:pPr>
                      <a:r>
                        <a:rPr lang="en-GB" sz="1800" dirty="0"/>
                        <a:t>The Lord will show us the future</a:t>
                      </a:r>
                      <a:r>
                        <a:rPr lang="en-GB" sz="1800" baseline="0" dirty="0"/>
                        <a:t> - </a:t>
                      </a:r>
                      <a:r>
                        <a:rPr lang="en-GB" sz="1800" dirty="0"/>
                        <a:t>We</a:t>
                      </a:r>
                      <a:r>
                        <a:rPr lang="en-GB" sz="1800" baseline="0" dirty="0"/>
                        <a:t> can c</a:t>
                      </a:r>
                      <a:r>
                        <a:rPr lang="en-GB" sz="1800" dirty="0"/>
                        <a:t>o-create our timeline with God</a:t>
                      </a:r>
                    </a:p>
                    <a:p>
                      <a:pPr lvl="0"/>
                      <a:r>
                        <a:rPr lang="en-GB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DBE5C4-3A38-6A44-9892-0501D6F86239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69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992" y="1371600"/>
            <a:ext cx="4034408" cy="1927225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MODULE 3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0" y="3505200"/>
            <a:ext cx="3888432" cy="215604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OVERCOME </a:t>
            </a:r>
          </a:p>
          <a:p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Skills Identification, Confidence &amp; Boldness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4508" y="332656"/>
            <a:ext cx="4099621" cy="6525344"/>
            <a:chOff x="-4508" y="332656"/>
            <a:chExt cx="4099621" cy="65253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08" y="332656"/>
              <a:ext cx="4099621" cy="273630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3068960"/>
              <a:ext cx="4095113" cy="378904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Session 5 </a:t>
            </a:r>
            <a:r>
              <a:rPr lang="en-GB" sz="3600" dirty="0">
                <a:solidFill>
                  <a:srgbClr val="002060"/>
                </a:solidFill>
              </a:rPr>
              <a:t>- </a:t>
            </a:r>
            <a:r>
              <a:rPr lang="en-GB" sz="3600" b="1" dirty="0">
                <a:solidFill>
                  <a:srgbClr val="002060"/>
                </a:solidFill>
              </a:rPr>
              <a:t>Skills Identification, </a:t>
            </a:r>
            <a:br>
              <a:rPr lang="en-GB" sz="3600" b="1" dirty="0">
                <a:solidFill>
                  <a:srgbClr val="002060"/>
                </a:solidFill>
              </a:rPr>
            </a:br>
            <a:r>
              <a:rPr lang="en-GB" sz="3600" b="1" dirty="0">
                <a:solidFill>
                  <a:srgbClr val="002060"/>
                </a:solidFill>
              </a:rPr>
              <a:t>Confidence and Boldness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r>
              <a:rPr lang="en-GB" dirty="0"/>
              <a:t>What tools do I have in my bag right now? </a:t>
            </a:r>
          </a:p>
          <a:p>
            <a:r>
              <a:rPr lang="en-GB" dirty="0"/>
              <a:t>What do I </a:t>
            </a:r>
            <a:r>
              <a:rPr lang="en-GB" dirty="0" err="1"/>
              <a:t>need?..and</a:t>
            </a:r>
            <a:r>
              <a:rPr lang="en-GB" dirty="0"/>
              <a:t> </a:t>
            </a:r>
          </a:p>
          <a:p>
            <a:r>
              <a:rPr lang="en-GB" dirty="0"/>
              <a:t>What tools need sharpening? 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81843"/>
            <a:ext cx="2704865" cy="31135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8E8A-B67A-1A4B-9548-5F678434967E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Session 5 </a:t>
            </a:r>
            <a:r>
              <a:rPr lang="en-GB" sz="3600" dirty="0">
                <a:solidFill>
                  <a:srgbClr val="002060"/>
                </a:solidFill>
              </a:rPr>
              <a:t>- </a:t>
            </a:r>
            <a:r>
              <a:rPr lang="en-GB" sz="3600" b="1" dirty="0">
                <a:solidFill>
                  <a:srgbClr val="002060"/>
                </a:solidFill>
              </a:rPr>
              <a:t>Skills Identification Wheel </a:t>
            </a:r>
            <a:br>
              <a:rPr lang="en-GB" sz="3600" b="1" dirty="0">
                <a:solidFill>
                  <a:srgbClr val="002060"/>
                </a:solidFill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339752" y="1988840"/>
            <a:ext cx="4248472" cy="41764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2"/>
            <a:endCxn id="5" idx="6"/>
          </p:cNvCxnSpPr>
          <p:nvPr/>
        </p:nvCxnSpPr>
        <p:spPr>
          <a:xfrm>
            <a:off x="2339752" y="4077072"/>
            <a:ext cx="4248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63988" y="1628800"/>
            <a:ext cx="0" cy="489654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1"/>
            <a:endCxn id="5" idx="5"/>
          </p:cNvCxnSpPr>
          <p:nvPr/>
        </p:nvCxnSpPr>
        <p:spPr>
          <a:xfrm>
            <a:off x="2961926" y="2600469"/>
            <a:ext cx="3004124" cy="2953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7"/>
            <a:endCxn id="5" idx="3"/>
          </p:cNvCxnSpPr>
          <p:nvPr/>
        </p:nvCxnSpPr>
        <p:spPr>
          <a:xfrm flipH="1">
            <a:off x="2961926" y="2600469"/>
            <a:ext cx="3004124" cy="2953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61926" y="1988840"/>
            <a:ext cx="6019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92080" y="1988840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88224" y="3284984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8224" y="494116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349788" y="6295497"/>
            <a:ext cx="673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35696" y="314096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35696" y="494116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56" name="Straight Connector 19455"/>
          <p:cNvCxnSpPr/>
          <p:nvPr/>
        </p:nvCxnSpPr>
        <p:spPr>
          <a:xfrm>
            <a:off x="3059832" y="6309320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7" name="TextBox 19456"/>
          <p:cNvSpPr txBox="1"/>
          <p:nvPr/>
        </p:nvSpPr>
        <p:spPr>
          <a:xfrm>
            <a:off x="539552" y="184482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Non-Specific Skills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02194" y="195413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Skills related to your calling</a:t>
            </a:r>
          </a:p>
        </p:txBody>
      </p:sp>
      <p:sp>
        <p:nvSpPr>
          <p:cNvPr id="37" name="Text Box 10"/>
          <p:cNvSpPr txBox="1"/>
          <p:nvPr/>
        </p:nvSpPr>
        <p:spPr>
          <a:xfrm>
            <a:off x="4590708" y="2491155"/>
            <a:ext cx="758724" cy="58928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Calibri"/>
                <a:ea typeface="Calibri"/>
                <a:cs typeface="Times New Roman"/>
              </a:rPr>
              <a:t>Vocational Experience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8" name="Text Box 9"/>
          <p:cNvSpPr txBox="1"/>
          <p:nvPr/>
        </p:nvSpPr>
        <p:spPr>
          <a:xfrm>
            <a:off x="5292080" y="3370775"/>
            <a:ext cx="958775" cy="438656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Calibri"/>
                <a:ea typeface="Calibri"/>
                <a:cs typeface="Times New Roman"/>
              </a:rPr>
              <a:t>Vocational Qualifications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9" name="Text Box 13"/>
          <p:cNvSpPr txBox="1"/>
          <p:nvPr/>
        </p:nvSpPr>
        <p:spPr>
          <a:xfrm>
            <a:off x="5292080" y="4285848"/>
            <a:ext cx="1121410" cy="65532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Calibri"/>
                <a:ea typeface="Calibri"/>
                <a:cs typeface="Times New Roman"/>
              </a:rPr>
              <a:t>Natural Abilities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latin typeface="Calibri"/>
                <a:ea typeface="Calibri"/>
                <a:cs typeface="Times New Roman"/>
              </a:rPr>
              <a:t>Eg. Athletic, entrepreneurial, writing, art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Text Box 15"/>
          <p:cNvSpPr txBox="1"/>
          <p:nvPr/>
        </p:nvSpPr>
        <p:spPr>
          <a:xfrm>
            <a:off x="4590709" y="5013176"/>
            <a:ext cx="759079" cy="936104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Calibri"/>
                <a:ea typeface="Calibri"/>
                <a:cs typeface="Times New Roman"/>
              </a:rPr>
              <a:t>Knowledge/Training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Calibri"/>
                <a:ea typeface="Calibri"/>
                <a:cs typeface="Times New Roman"/>
              </a:rPr>
              <a:t>In area of vocation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Text Box 14"/>
          <p:cNvSpPr txBox="1"/>
          <p:nvPr/>
        </p:nvSpPr>
        <p:spPr>
          <a:xfrm>
            <a:off x="3317865" y="5161823"/>
            <a:ext cx="1121410" cy="63881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Calibri"/>
                <a:ea typeface="Calibri"/>
                <a:cs typeface="Times New Roman"/>
              </a:rPr>
              <a:t>Spiritual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latin typeface="Calibri"/>
                <a:ea typeface="Calibri"/>
                <a:cs typeface="Times New Roman"/>
              </a:rPr>
              <a:t>Anointing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latin typeface="Calibri"/>
                <a:ea typeface="Calibri"/>
                <a:cs typeface="Times New Roman"/>
              </a:rPr>
              <a:t>9 fruits of spirit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latin typeface="Calibri"/>
                <a:ea typeface="Calibri"/>
                <a:cs typeface="Times New Roman"/>
              </a:rPr>
              <a:t>Hearing Gods voice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Text Box 12"/>
          <p:cNvSpPr txBox="1"/>
          <p:nvPr/>
        </p:nvSpPr>
        <p:spPr>
          <a:xfrm>
            <a:off x="2586494" y="4328972"/>
            <a:ext cx="1121410" cy="58928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Calibri"/>
                <a:ea typeface="Calibri"/>
                <a:cs typeface="Times New Roman"/>
              </a:rPr>
              <a:t>Relational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latin typeface="Calibri"/>
                <a:ea typeface="Calibri"/>
                <a:cs typeface="Times New Roman"/>
              </a:rPr>
              <a:t>Communication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latin typeface="Calibri"/>
                <a:ea typeface="Calibri"/>
                <a:cs typeface="Times New Roman"/>
              </a:rPr>
              <a:t>Living in community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Text Box 11"/>
          <p:cNvSpPr txBox="1"/>
          <p:nvPr/>
        </p:nvSpPr>
        <p:spPr>
          <a:xfrm>
            <a:off x="2677437" y="3370775"/>
            <a:ext cx="1170940" cy="58928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Calibri"/>
                <a:ea typeface="Calibri"/>
                <a:cs typeface="Times New Roman"/>
              </a:rPr>
              <a:t>Character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latin typeface="Calibri"/>
                <a:ea typeface="Calibri"/>
                <a:cs typeface="Times New Roman"/>
              </a:rPr>
              <a:t>Tenacity/Perseverance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latin typeface="Calibri"/>
                <a:ea typeface="Calibri"/>
                <a:cs typeface="Times New Roman"/>
              </a:rPr>
              <a:t>Emotional Resilience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Calibri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4" name="Text Box 8"/>
          <p:cNvSpPr txBox="1"/>
          <p:nvPr/>
        </p:nvSpPr>
        <p:spPr>
          <a:xfrm>
            <a:off x="3450590" y="2508242"/>
            <a:ext cx="988685" cy="58928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ea typeface="Calibri"/>
                <a:cs typeface="Times New Roman"/>
              </a:rPr>
              <a:t>Life Skills</a:t>
            </a:r>
            <a:endParaRPr lang="en-US" sz="1100">
              <a:effectLst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ea typeface="Calibri"/>
                <a:cs typeface="Times New Roman"/>
              </a:rPr>
              <a:t>Time Mgt</a:t>
            </a:r>
            <a:endParaRPr lang="en-US" sz="1100">
              <a:effectLst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effectLst/>
                <a:ea typeface="Calibri"/>
                <a:cs typeface="Times New Roman"/>
              </a:rPr>
              <a:t>Financial Stability</a:t>
            </a:r>
            <a:endParaRPr lang="en-US" sz="1100">
              <a:effectLst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ea typeface="Calibri"/>
                <a:cs typeface="Times New Roman"/>
              </a:rPr>
              <a:t> </a:t>
            </a:r>
            <a:endParaRPr lang="en-US" sz="1100">
              <a:effectLst/>
              <a:ea typeface="Calibri"/>
              <a:cs typeface="Times New Roman"/>
            </a:endParaRP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5089C22F-2523-C44D-B564-177C355BD0C0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25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Session 6 </a:t>
            </a:r>
            <a:r>
              <a:rPr lang="en-GB" dirty="0">
                <a:solidFill>
                  <a:srgbClr val="002060"/>
                </a:solidFill>
              </a:rPr>
              <a:t>- </a:t>
            </a:r>
            <a:r>
              <a:rPr lang="en-GB" b="1" dirty="0">
                <a:solidFill>
                  <a:srgbClr val="002060"/>
                </a:solidFill>
              </a:rPr>
              <a:t>Skills Identification, 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b="1" dirty="0">
                <a:solidFill>
                  <a:srgbClr val="002060"/>
                </a:solidFill>
              </a:rPr>
              <a:t>Confidence and Boldness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1" dirty="0"/>
          </a:p>
          <a:p>
            <a:pPr marL="0" indent="0">
              <a:buNone/>
            </a:pPr>
            <a:r>
              <a:rPr lang="en-GB" b="1" dirty="0"/>
              <a:t>Confidence and Boldness</a:t>
            </a:r>
          </a:p>
          <a:p>
            <a:endParaRPr lang="en-GB" dirty="0"/>
          </a:p>
          <a:p>
            <a:r>
              <a:rPr lang="en-GB" dirty="0"/>
              <a:t>Chicken lines and my destiny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267870"/>
            <a:ext cx="2520280" cy="252028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781A-05BF-8C47-BFFD-DC40737AB128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63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ckenRun_Segment 1(01-05-35 - 01-07-57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2" y="0"/>
            <a:ext cx="8513218" cy="6810574"/>
          </a:xfrm>
        </p:spPr>
      </p:pic>
    </p:spTree>
    <p:extLst>
      <p:ext uri="{BB962C8B-B14F-4D97-AF65-F5344CB8AC3E}">
        <p14:creationId xmlns:p14="http://schemas.microsoft.com/office/powerpoint/2010/main" val="175246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Session 6 </a:t>
            </a:r>
            <a:r>
              <a:rPr lang="en-GB" dirty="0">
                <a:solidFill>
                  <a:srgbClr val="002060"/>
                </a:solidFill>
              </a:rPr>
              <a:t>- </a:t>
            </a:r>
            <a:r>
              <a:rPr lang="en-GB" b="1" dirty="0">
                <a:solidFill>
                  <a:srgbClr val="002060"/>
                </a:solidFill>
              </a:rPr>
              <a:t>Skills Identification, 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b="1" dirty="0">
                <a:solidFill>
                  <a:srgbClr val="002060"/>
                </a:solidFill>
              </a:rPr>
              <a:t>Confidence and Boldness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1" dirty="0"/>
          </a:p>
          <a:p>
            <a:pPr marL="0" indent="0">
              <a:buNone/>
            </a:pPr>
            <a:r>
              <a:rPr lang="en-GB" b="1" dirty="0"/>
              <a:t>Confidence and Boldness</a:t>
            </a:r>
          </a:p>
          <a:p>
            <a:endParaRPr lang="en-GB" dirty="0"/>
          </a:p>
          <a:p>
            <a:r>
              <a:rPr lang="en-GB" dirty="0"/>
              <a:t>Chicken lines and my destiny </a:t>
            </a:r>
          </a:p>
          <a:p>
            <a:r>
              <a:rPr lang="en-GB" dirty="0"/>
              <a:t>Identifying my confidence &amp; boldness</a:t>
            </a:r>
          </a:p>
          <a:p>
            <a:r>
              <a:rPr lang="en-GB" dirty="0"/>
              <a:t>What’s looming ahead</a:t>
            </a:r>
          </a:p>
          <a:p>
            <a:r>
              <a:rPr lang="en-GB" dirty="0"/>
              <a:t>Where I am equipped with boldness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267870"/>
            <a:ext cx="2520280" cy="252028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8DBDD-E902-CE45-9D7D-D26C641656A6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27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0DDB2-76B8-0E44-852A-7DBE8A12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Session 6 - </a:t>
            </a:r>
            <a:r>
              <a:rPr lang="en-US" b="1" dirty="0">
                <a:solidFill>
                  <a:srgbClr val="002060"/>
                </a:solidFill>
              </a:rPr>
              <a:t>Conquering my looming chicken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F50AD-0DC7-F842-A6AE-8C1E218E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What is the looming chicken line in a sentence or two? </a:t>
            </a:r>
          </a:p>
          <a:p>
            <a:r>
              <a:rPr lang="en-US" i="1" dirty="0"/>
              <a:t>How much fear do you feel out of 10? (ensure it is at least an 8 out of 10!)</a:t>
            </a:r>
          </a:p>
          <a:p>
            <a:r>
              <a:rPr lang="en-US" i="1" dirty="0"/>
              <a:t>How can you apply what you know about your previous strategy to this situation? </a:t>
            </a:r>
            <a:endParaRPr lang="en-US" dirty="0"/>
          </a:p>
          <a:p>
            <a:r>
              <a:rPr lang="en-US" i="1" dirty="0"/>
              <a:t>What do you now know you have character wise? </a:t>
            </a:r>
            <a:endParaRPr lang="en-US" dirty="0"/>
          </a:p>
          <a:p>
            <a:r>
              <a:rPr lang="en-US" i="1" dirty="0"/>
              <a:t>What strategies that you used previously can be applied here?</a:t>
            </a:r>
          </a:p>
          <a:p>
            <a:r>
              <a:rPr lang="en-US" i="1" dirty="0"/>
              <a:t>How could God show up this time? </a:t>
            </a:r>
          </a:p>
          <a:p>
            <a:r>
              <a:rPr lang="en-US" i="1" dirty="0"/>
              <a:t>How fearful out of 10 do you feel now? 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B433F1F-8827-C046-9126-C41375460EE0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8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Session 6 </a:t>
            </a:r>
            <a:r>
              <a:rPr lang="en-GB" sz="3600" dirty="0">
                <a:solidFill>
                  <a:srgbClr val="002060"/>
                </a:solidFill>
              </a:rPr>
              <a:t>- </a:t>
            </a:r>
            <a:r>
              <a:rPr lang="en-GB" sz="3600" b="1" dirty="0">
                <a:solidFill>
                  <a:srgbClr val="002060"/>
                </a:solidFill>
              </a:rPr>
              <a:t>Skills Identification, </a:t>
            </a:r>
            <a:br>
              <a:rPr lang="en-GB" sz="3600" b="1" dirty="0">
                <a:solidFill>
                  <a:srgbClr val="002060"/>
                </a:solidFill>
              </a:rPr>
            </a:br>
            <a:r>
              <a:rPr lang="en-GB" sz="3600" b="1" dirty="0">
                <a:solidFill>
                  <a:srgbClr val="002060"/>
                </a:solidFill>
              </a:rPr>
              <a:t>Confidence and Boldness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GB" b="1" dirty="0"/>
              <a:t>Summary of Key Points</a:t>
            </a:r>
            <a:endParaRPr lang="en-GB" dirty="0"/>
          </a:p>
          <a:p>
            <a:r>
              <a:rPr lang="en-GB" sz="2000" dirty="0"/>
              <a:t>I can identify where I am strong and skilled and where I need to grow and I can set goals based on areas I need to grow in</a:t>
            </a:r>
          </a:p>
          <a:p>
            <a:r>
              <a:rPr lang="en-GB" sz="2000" dirty="0"/>
              <a:t>Skills are not just job related, there are many areas of my life to grow skills in to become the best possible person I can be. </a:t>
            </a:r>
          </a:p>
          <a:p>
            <a:r>
              <a:rPr lang="en-GB" sz="2000" dirty="0"/>
              <a:t>Rounding </a:t>
            </a:r>
            <a:r>
              <a:rPr lang="en-GB" sz="2000"/>
              <a:t>off my </a:t>
            </a:r>
            <a:r>
              <a:rPr lang="en-GB" sz="2000" dirty="0"/>
              <a:t>skill set helps me decide on my next best steps</a:t>
            </a:r>
          </a:p>
          <a:p>
            <a:r>
              <a:rPr lang="en-GB" sz="2000" dirty="0"/>
              <a:t>The more I am aware of where I am strong the more confident I am </a:t>
            </a:r>
          </a:p>
          <a:p>
            <a:r>
              <a:rPr lang="en-GB" sz="2000" dirty="0"/>
              <a:t>Chicken lines are a part of life and I already know how to overcome them. </a:t>
            </a:r>
          </a:p>
          <a:p>
            <a:pPr lvl="0"/>
            <a:r>
              <a:rPr lang="en-GB" sz="2000" dirty="0"/>
              <a:t>I have characteristics that enable me to overcome fear and walk into the next step of my destiny</a:t>
            </a:r>
          </a:p>
          <a:p>
            <a:pPr lvl="0"/>
            <a:endParaRPr lang="en-GB" sz="2000" dirty="0"/>
          </a:p>
          <a:p>
            <a:pPr marL="0" lvl="0" indent="0">
              <a:buNone/>
            </a:pPr>
            <a:r>
              <a:rPr lang="en-GB" sz="1800" i="1" dirty="0"/>
              <a:t>‘To him who much has been given much is expected’ </a:t>
            </a:r>
          </a:p>
          <a:p>
            <a:endParaRPr lang="en-GB" sz="200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1C40200-1E1A-D64B-9FF4-FA0D20D39AB8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1371600"/>
            <a:ext cx="4106416" cy="192722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MODULE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3505200"/>
            <a:ext cx="3744416" cy="1752600"/>
          </a:xfrm>
        </p:spPr>
        <p:txBody>
          <a:bodyPr>
            <a:normAutofit fontScale="92500" lnSpcReduction="10000"/>
          </a:bodyPr>
          <a:lstStyle/>
          <a:p>
            <a:r>
              <a:rPr lang="en-GB" sz="4400" b="1" dirty="0"/>
              <a:t>DISCOVER</a:t>
            </a:r>
          </a:p>
          <a:p>
            <a:r>
              <a:rPr lang="en-GB" sz="3500" b="1" dirty="0"/>
              <a:t>My Destiny in My Heart</a:t>
            </a:r>
          </a:p>
          <a:p>
            <a:endParaRPr lang="en-GB" b="1" dirty="0"/>
          </a:p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-4508" y="332656"/>
            <a:ext cx="4099621" cy="6525344"/>
            <a:chOff x="-4508" y="332656"/>
            <a:chExt cx="4099621" cy="65253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08" y="332656"/>
              <a:ext cx="4099621" cy="27363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3068960"/>
              <a:ext cx="4095113" cy="378904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0724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729" y="1412776"/>
            <a:ext cx="4106416" cy="1927225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MODULE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3505200"/>
            <a:ext cx="4176464" cy="2084040"/>
          </a:xfrm>
        </p:spPr>
        <p:txBody>
          <a:bodyPr>
            <a:normAutofit fontScale="92500" lnSpcReduction="20000"/>
          </a:bodyPr>
          <a:lstStyle/>
          <a:p>
            <a:r>
              <a:rPr lang="en-GB" sz="4800" b="1" dirty="0">
                <a:solidFill>
                  <a:schemeClr val="tx1"/>
                </a:solidFill>
              </a:rPr>
              <a:t>LAUNCH</a:t>
            </a:r>
          </a:p>
          <a:p>
            <a:endParaRPr lang="en-GB" sz="3600" b="1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What do I do next?</a:t>
            </a:r>
          </a:p>
          <a:p>
            <a:r>
              <a:rPr lang="en-GB" b="1" dirty="0">
                <a:solidFill>
                  <a:schemeClr val="tx1"/>
                </a:solidFill>
              </a:rPr>
              <a:t>Bringing the jigsaw pieces together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508" y="332656"/>
            <a:ext cx="4099621" cy="6525344"/>
            <a:chOff x="-4508" y="332656"/>
            <a:chExt cx="4099621" cy="65253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08" y="332656"/>
              <a:ext cx="4099621" cy="27363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3068960"/>
              <a:ext cx="4095113" cy="378904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rgbClr val="002060"/>
                </a:solidFill>
              </a:rPr>
              <a:t>MODULE 4  – What do I do next?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GB" dirty="0"/>
              <a:t>These sessions are about ‘launching’! This will involve: </a:t>
            </a:r>
          </a:p>
          <a:p>
            <a:r>
              <a:rPr lang="en-GB" dirty="0"/>
              <a:t>Making a Choice and Decision </a:t>
            </a:r>
          </a:p>
          <a:p>
            <a:r>
              <a:rPr lang="en-GB" dirty="0"/>
              <a:t>Drawing the jigsaw pieces together!</a:t>
            </a:r>
          </a:p>
          <a:p>
            <a:r>
              <a:rPr lang="en-GB" dirty="0"/>
              <a:t>Learning how to consider all our options</a:t>
            </a:r>
          </a:p>
          <a:p>
            <a:r>
              <a:rPr lang="en-GB" dirty="0"/>
              <a:t>Then learning how to narrow down our options, and </a:t>
            </a:r>
          </a:p>
          <a:p>
            <a:r>
              <a:rPr lang="en-GB" dirty="0"/>
              <a:t>Setting some achievable goals. </a:t>
            </a:r>
          </a:p>
          <a:p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8A3059-FE23-6B43-B33F-97A0A2F3CF24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Session 7 – My future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GB" sz="2800" dirty="0"/>
              <a:t>Encounter - A letter to you from you co-created with Holy Spirit</a:t>
            </a:r>
          </a:p>
          <a:p>
            <a:pPr>
              <a:buFont typeface="Arial" charset="0"/>
              <a:buNone/>
            </a:pPr>
            <a:r>
              <a:rPr lang="en-GB" sz="2800" dirty="0"/>
              <a:t>Firstly date the top of the page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8CD04A7-FDBA-264B-9BD5-9D29C6706A68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rgbClr val="002060"/>
                </a:solidFill>
              </a:rPr>
              <a:t>Session 7 – De-brief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GB" dirty="0"/>
              <a:t>What surprised you? 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GB" dirty="0"/>
              <a:t>What feels totally in connection with your calling? </a:t>
            </a:r>
          </a:p>
          <a:p>
            <a:pPr lvl="1">
              <a:buFont typeface="Arial" charset="0"/>
              <a:buChar char="•"/>
            </a:pPr>
            <a:r>
              <a:rPr lang="en-GB" dirty="0"/>
              <a:t>Where are the chicken lines that you feel excited </a:t>
            </a:r>
            <a:r>
              <a:rPr lang="en-GB" i="1" dirty="0"/>
              <a:t>and</a:t>
            </a:r>
            <a:r>
              <a:rPr lang="en-GB" dirty="0"/>
              <a:t> fearful to cross?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5171E37-1432-4947-A899-B2F2C26C505B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rgbClr val="002060"/>
                </a:solidFill>
              </a:rPr>
              <a:t>Session 7 – What do I do next?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2996952"/>
            <a:ext cx="4231869" cy="3380035"/>
          </a:xfrm>
          <a:prstGeom prst="rect">
            <a:avLst/>
          </a:prstGeom>
        </p:spPr>
      </p:pic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5112930" y="2780928"/>
            <a:ext cx="3573869" cy="3696072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en-GB" dirty="0"/>
          </a:p>
          <a:p>
            <a:r>
              <a:rPr lang="en-GB" dirty="0"/>
              <a:t>Step 1 - Tell me what all the options are that you could do next. </a:t>
            </a:r>
          </a:p>
          <a:p>
            <a:pPr lvl="1">
              <a:buFont typeface="Arial" charset="0"/>
              <a:buNone/>
            </a:pPr>
            <a:endParaRPr lang="en-GB" i="1" dirty="0"/>
          </a:p>
          <a:p>
            <a:pPr lvl="1">
              <a:buFont typeface="Arial" charset="0"/>
              <a:buNone/>
            </a:pPr>
            <a:r>
              <a:rPr lang="en-GB" i="1" dirty="0"/>
              <a:t>Come up with at least 10, try for 30!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4114800" cy="168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charset="0"/>
              <a:buNone/>
            </a:pP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971600" y="1772816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GB" sz="2400" dirty="0">
                <a:solidFill>
                  <a:srgbClr val="292934"/>
                </a:solidFill>
                <a:latin typeface="Arial"/>
                <a:cs typeface="+mn-cs"/>
              </a:rPr>
              <a:t>Exercise –Opportunities Brainstorming Exercise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92913AD-C54E-1941-B651-0AF1DC596B2B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36031" y="455890"/>
            <a:ext cx="8229600" cy="990600"/>
          </a:xfrm>
        </p:spPr>
        <p:txBody>
          <a:bodyPr/>
          <a:lstStyle/>
          <a:p>
            <a:r>
              <a:rPr lang="en-GB" sz="4000" b="1" dirty="0">
                <a:solidFill>
                  <a:srgbClr val="002060"/>
                </a:solidFill>
              </a:rPr>
              <a:t>Session 7 – What do I do next? 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36031" y="1482436"/>
            <a:ext cx="5648137" cy="4876800"/>
          </a:xfrm>
        </p:spPr>
        <p:txBody>
          <a:bodyPr/>
          <a:lstStyle/>
          <a:p>
            <a:pPr marL="0" lvl="0" indent="0">
              <a:buClr>
                <a:srgbClr val="93A299"/>
              </a:buClr>
              <a:buNone/>
            </a:pPr>
            <a:r>
              <a:rPr lang="en-GB" dirty="0">
                <a:solidFill>
                  <a:srgbClr val="292934"/>
                </a:solidFill>
              </a:rPr>
              <a:t>Exercise –Opportunities Brainstorming </a:t>
            </a:r>
            <a:r>
              <a:rPr lang="en-GB" dirty="0"/>
              <a:t>Step 2 – Narrow to 1-3 options</a:t>
            </a:r>
          </a:p>
          <a:p>
            <a:pPr lvl="1"/>
            <a:r>
              <a:rPr lang="en-GB" sz="2000" dirty="0"/>
              <a:t>Which option would fulfil the 80/20 rule? </a:t>
            </a:r>
          </a:p>
          <a:p>
            <a:pPr lvl="2">
              <a:buFont typeface="Arial" charset="0"/>
              <a:buNone/>
            </a:pPr>
            <a:r>
              <a:rPr lang="en-GB" sz="1800" i="1" dirty="0"/>
              <a:t>You would actually be doing what brings you alive at least 80% of the time</a:t>
            </a:r>
            <a:r>
              <a:rPr lang="en-GB" sz="1600" i="1" dirty="0"/>
              <a:t>. 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Which one makes your heart sing loudest?</a:t>
            </a:r>
          </a:p>
          <a:p>
            <a:pPr lvl="1"/>
            <a:r>
              <a:rPr lang="en-GB" sz="2000" dirty="0"/>
              <a:t>Where is the resonance? </a:t>
            </a:r>
          </a:p>
          <a:p>
            <a:pPr lvl="2">
              <a:buFont typeface="Arial" charset="0"/>
              <a:buNone/>
            </a:pPr>
            <a:r>
              <a:rPr lang="en-GB" sz="1800" i="1" dirty="0"/>
              <a:t>(think about how you recognise your resonance from Friday night) </a:t>
            </a:r>
          </a:p>
          <a:p>
            <a:pPr lvl="1"/>
            <a:r>
              <a:rPr lang="en-GB" sz="2000" dirty="0"/>
              <a:t>Which one would make you rise up and say me me me I can do that!  </a:t>
            </a:r>
            <a:r>
              <a:rPr lang="en-GB" sz="1800" i="1" dirty="0"/>
              <a:t>(Like Moses, David and The disciples)</a:t>
            </a:r>
            <a:endParaRPr lang="en-GB" i="1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74" y="4221088"/>
            <a:ext cx="2225257" cy="166682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BC6E8-3EDE-8641-8981-A04DF70F8865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Session 7 – Decision Checking Exercise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976800"/>
              </p:ext>
            </p:extLst>
          </p:nvPr>
        </p:nvGraphicFramePr>
        <p:xfrm>
          <a:off x="395536" y="2492896"/>
          <a:ext cx="8136904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Heart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Season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Being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Doing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Gifting Anointing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Promises</a:t>
                      </a:r>
                      <a:r>
                        <a:rPr lang="en-GB" sz="1200" baseline="0" dirty="0"/>
                        <a:t>  Blessings</a:t>
                      </a:r>
                      <a:endParaRPr lang="en-GB" sz="1200" dirty="0"/>
                    </a:p>
                    <a:p>
                      <a:endParaRPr lang="en-GB" sz="1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Skills</a:t>
                      </a:r>
                      <a:r>
                        <a:rPr lang="en-GB" sz="1200" baseline="0" dirty="0"/>
                        <a:t> check</a:t>
                      </a:r>
                      <a:endParaRPr lang="en-GB" sz="1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1.  Take internship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2. Set up my new web </a:t>
                      </a:r>
                      <a:r>
                        <a:rPr lang="en-GB" baseline="0" dirty="0"/>
                        <a:t>business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n-GB" sz="2800" dirty="0"/>
                        <a:t> </a:t>
                      </a:r>
                      <a:r>
                        <a:rPr lang="en-GB" sz="40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3.  Take a year out to travel and have fun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9632" y="191683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Sample</a:t>
            </a:r>
            <a:endParaRPr lang="en-GB" dirty="0">
              <a:latin typeface="Wingdings 3" pitchFamily="18" charset="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B3E5C-F246-124B-B861-F2B574D2A800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Session 7 – Decision Checking Exercise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9212452"/>
              </p:ext>
            </p:extLst>
          </p:nvPr>
        </p:nvGraphicFramePr>
        <p:xfrm>
          <a:off x="395536" y="2492896"/>
          <a:ext cx="8136904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Heart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Season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Being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Doing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Gifting Anointing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Promises</a:t>
                      </a:r>
                      <a:r>
                        <a:rPr lang="en-GB" sz="1200" baseline="0" dirty="0"/>
                        <a:t>  Blessings</a:t>
                      </a:r>
                      <a:endParaRPr lang="en-GB" sz="1200" dirty="0"/>
                    </a:p>
                    <a:p>
                      <a:endParaRPr lang="en-GB" sz="1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Skills</a:t>
                      </a:r>
                      <a:r>
                        <a:rPr lang="en-GB" sz="1200" baseline="0" dirty="0"/>
                        <a:t> check</a:t>
                      </a:r>
                      <a:endParaRPr lang="en-GB" sz="1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  Stay put where I am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2. Take job as editor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n-GB" sz="2800" dirty="0"/>
                        <a:t> </a:t>
                      </a:r>
                      <a:r>
                        <a:rPr lang="en-GB" sz="40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3. Set up my ministry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9632" y="191683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Sample</a:t>
            </a:r>
            <a:endParaRPr lang="en-GB" dirty="0">
              <a:latin typeface="Wingdings 3" pitchFamily="18" charset="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43745-F117-5A4D-AFD7-D33631F6A838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89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Session 7 – Decision Checking Exercise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464727"/>
              </p:ext>
            </p:extLst>
          </p:nvPr>
        </p:nvGraphicFramePr>
        <p:xfrm>
          <a:off x="395536" y="2492896"/>
          <a:ext cx="8136904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Heart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Season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Being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Doing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Gifting Anointing check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Promises</a:t>
                      </a:r>
                      <a:r>
                        <a:rPr lang="en-GB" sz="1200" baseline="0" dirty="0"/>
                        <a:t>  Blessings</a:t>
                      </a:r>
                      <a:endParaRPr lang="en-GB" sz="1200" dirty="0"/>
                    </a:p>
                    <a:p>
                      <a:endParaRPr lang="en-GB" sz="1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Skills</a:t>
                      </a:r>
                      <a:r>
                        <a:rPr lang="en-GB" sz="1200" baseline="0" dirty="0"/>
                        <a:t> check</a:t>
                      </a:r>
                      <a:endParaRPr lang="en-GB" sz="1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 Part time job as editor/part time role in web company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2. 50/50</a:t>
                      </a:r>
                      <a:r>
                        <a:rPr lang="en-GB" baseline="0" dirty="0"/>
                        <a:t> - </a:t>
                      </a:r>
                      <a:r>
                        <a:rPr lang="en-GB" dirty="0"/>
                        <a:t>Set up my ministry/Help spouse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n-GB" sz="2800" dirty="0"/>
                        <a:t> </a:t>
                      </a:r>
                      <a:r>
                        <a:rPr lang="en-GB" sz="40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3. P</a:t>
                      </a:r>
                      <a:r>
                        <a:rPr lang="en-GB" baseline="0" dirty="0"/>
                        <a:t>art-time job as editor/set up ministry/help spouse in his/her business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GB" sz="28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9632" y="191683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Sample</a:t>
            </a:r>
            <a:endParaRPr lang="en-GB" dirty="0">
              <a:latin typeface="Wingdings 3" pitchFamily="18" charset="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C3B19-8390-5642-A5B9-492E5BF99224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160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Session 8 – Setting Goals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723767"/>
              </p:ext>
            </p:extLst>
          </p:nvPr>
        </p:nvGraphicFramePr>
        <p:xfrm>
          <a:off x="457200" y="1916832"/>
          <a:ext cx="8229600" cy="358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448">
                <a:tc>
                  <a:txBody>
                    <a:bodyPr/>
                    <a:lstStyle/>
                    <a:p>
                      <a:r>
                        <a:rPr lang="en-GB" dirty="0"/>
                        <a:t>My Goals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My Actions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Likelihood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Anything needed to get me to an 8?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trike="noStrike" dirty="0"/>
                        <a:t>To raise</a:t>
                      </a:r>
                      <a:r>
                        <a:rPr lang="en-GB" strike="noStrike" baseline="0" dirty="0"/>
                        <a:t> enough money to travel the world next year</a:t>
                      </a:r>
                      <a:endParaRPr lang="en-GB" strike="noStrik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12687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SMART GOALS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BC8EDC-829E-3C45-90C7-495132EFB690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rgbClr val="002060"/>
                </a:solidFill>
              </a:rPr>
              <a:t>Session 1 – My Destiny in My Heart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Introductory Exercise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dirty="0"/>
          </a:p>
          <a:p>
            <a:pPr eaLnBrk="1" hangingPunct="1"/>
            <a:endParaRPr lang="en-GB" dirty="0"/>
          </a:p>
          <a:p>
            <a:pPr eaLnBrk="1" hangingPunct="1"/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506112"/>
              </p:ext>
            </p:extLst>
          </p:nvPr>
        </p:nvGraphicFramePr>
        <p:xfrm>
          <a:off x="3275856" y="2708920"/>
          <a:ext cx="5616624" cy="3043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3516">
                <a:tc>
                  <a:txBody>
                    <a:bodyPr/>
                    <a:lstStyle/>
                    <a:p>
                      <a:r>
                        <a:rPr lang="en-US" dirty="0"/>
                        <a:t>EXERCISE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8244">
                <a:tc>
                  <a:txBody>
                    <a:bodyPr/>
                    <a:lstStyle/>
                    <a:p>
                      <a:pPr eaLnBrk="1" hangingPunct="1"/>
                      <a:r>
                        <a:rPr lang="en-GB" dirty="0"/>
                        <a:t>Tell me about something or number</a:t>
                      </a:r>
                      <a:r>
                        <a:rPr lang="en-GB" baseline="0" dirty="0"/>
                        <a:t> of things you get love and excited about</a:t>
                      </a:r>
                      <a:endParaRPr lang="en-GB" dirty="0"/>
                    </a:p>
                    <a:p>
                      <a:pPr eaLnBrk="1" hangingPunct="1"/>
                      <a:endParaRPr lang="en-GB" dirty="0"/>
                    </a:p>
                    <a:p>
                      <a:pPr eaLnBrk="1" hangingPunct="1"/>
                      <a:r>
                        <a:rPr lang="en-GB" dirty="0"/>
                        <a:t>Partner is ONLY allowed to use affirming body language and say </a:t>
                      </a:r>
                    </a:p>
                    <a:p>
                      <a:pPr lvl="1" eaLnBrk="1" hangingPunct="1">
                        <a:buFont typeface="Arial" charset="0"/>
                        <a:buNone/>
                      </a:pPr>
                      <a:r>
                        <a:rPr lang="en-GB" dirty="0"/>
                        <a:t>“Tell me more” or</a:t>
                      </a:r>
                    </a:p>
                    <a:p>
                      <a:pPr lvl="1" eaLnBrk="1" hangingPunct="1">
                        <a:buFont typeface="Arial" charset="0"/>
                        <a:buNone/>
                      </a:pPr>
                      <a:r>
                        <a:rPr lang="en-GB" dirty="0"/>
                        <a:t>“Tell me more about that”</a:t>
                      </a:r>
                    </a:p>
                    <a:p>
                      <a:pPr lvl="1" eaLnBrk="1" hangingPunct="1">
                        <a:buFont typeface="Arial" charset="0"/>
                        <a:buNone/>
                      </a:pPr>
                      <a:r>
                        <a:rPr lang="en-GB" dirty="0"/>
                        <a:t>“What else”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8" y="1988840"/>
            <a:ext cx="2664296" cy="202486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024FED-EA29-D041-996B-0E83AAD31034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28538" y="332656"/>
            <a:ext cx="8229600" cy="990600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Session 8 – Setting Goals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095967"/>
              </p:ext>
            </p:extLst>
          </p:nvPr>
        </p:nvGraphicFramePr>
        <p:xfrm>
          <a:off x="430382" y="1196752"/>
          <a:ext cx="8229600" cy="48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My Goals</a:t>
                      </a:r>
                    </a:p>
                  </a:txBody>
                  <a:tcPr marL="91439" marR="9143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My Actions</a:t>
                      </a:r>
                    </a:p>
                  </a:txBody>
                  <a:tcPr marL="91439" marR="9143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Likelihood</a:t>
                      </a:r>
                    </a:p>
                  </a:txBody>
                  <a:tcPr marL="91439" marR="9143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Anything needed to get me to an 8? </a:t>
                      </a:r>
                    </a:p>
                  </a:txBody>
                  <a:tcPr marL="91439" marR="91439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trike="sngStrike" dirty="0"/>
                        <a:t>To raise</a:t>
                      </a:r>
                      <a:r>
                        <a:rPr lang="en-GB" sz="1600" strike="sngStrike" baseline="0" dirty="0"/>
                        <a:t> enough money to travel the world next year</a:t>
                      </a:r>
                      <a:endParaRPr lang="en-GB" sz="1600" strike="sngStrike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To raise £10,000 by the end of Sept </a:t>
                      </a:r>
                      <a:r>
                        <a:rPr lang="en-GB" sz="1600" baseline="0" dirty="0"/>
                        <a:t>to fund my world trip 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-re-mortgage house</a:t>
                      </a:r>
                    </a:p>
                    <a:p>
                      <a:r>
                        <a:rPr lang="en-GB" sz="1600" dirty="0"/>
                        <a:t>-organise a fundraising Ball</a:t>
                      </a:r>
                    </a:p>
                    <a:p>
                      <a:r>
                        <a:rPr lang="en-GB" sz="1600" dirty="0"/>
                        <a:t>-sell </a:t>
                      </a:r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2 3 4 5 6 7 </a:t>
                      </a:r>
                      <a:r>
                        <a:rPr lang="en-GB" sz="1600" strike="sngStrike" baseline="0" dirty="0"/>
                        <a:t>8</a:t>
                      </a:r>
                      <a:r>
                        <a:rPr lang="en-GB" sz="1600" baseline="0" dirty="0"/>
                        <a:t> 9 10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2 3 4 </a:t>
                      </a:r>
                      <a:r>
                        <a:rPr lang="en-GB" sz="1600" strike="sngStrike" baseline="0" dirty="0"/>
                        <a:t>5</a:t>
                      </a:r>
                      <a:r>
                        <a:rPr lang="en-GB" sz="1600" baseline="0" dirty="0"/>
                        <a:t> 6 7 8 9 10</a:t>
                      </a:r>
                      <a:endParaRPr lang="en-GB" sz="1600" dirty="0"/>
                    </a:p>
                    <a:p>
                      <a:endParaRPr lang="en-GB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2 3 4 5 6 7 </a:t>
                      </a:r>
                      <a:r>
                        <a:rPr lang="en-GB" sz="1600" strike="sngStrike" baseline="0" dirty="0"/>
                        <a:t>8</a:t>
                      </a:r>
                      <a:r>
                        <a:rPr lang="en-GB" sz="1600" baseline="0" dirty="0"/>
                        <a:t> 9 10</a:t>
                      </a:r>
                      <a:endParaRPr lang="en-GB" sz="1600" dirty="0"/>
                    </a:p>
                    <a:p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  <a:p>
                      <a:r>
                        <a:rPr lang="en-GB" sz="1200" dirty="0"/>
                        <a:t>Need help to organise</a:t>
                      </a:r>
                      <a:r>
                        <a:rPr lang="en-GB" sz="1200" baseline="0" dirty="0"/>
                        <a:t> an event from someone confident and experienced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To book my tickets for my trip by end of October to leave</a:t>
                      </a:r>
                      <a:r>
                        <a:rPr lang="en-GB" sz="1600" baseline="0" dirty="0"/>
                        <a:t> in January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-research</a:t>
                      </a:r>
                      <a:r>
                        <a:rPr lang="en-GB" sz="1600" baseline="0" dirty="0"/>
                        <a:t> places I want to go</a:t>
                      </a:r>
                    </a:p>
                    <a:p>
                      <a:r>
                        <a:rPr lang="en-GB" sz="1600" baseline="0" dirty="0"/>
                        <a:t>-research best ticket prices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2 3 4 5 6 7 </a:t>
                      </a:r>
                      <a:r>
                        <a:rPr lang="en-GB" sz="1600" strike="sngStrike" baseline="0" dirty="0"/>
                        <a:t>8</a:t>
                      </a:r>
                      <a:r>
                        <a:rPr lang="en-GB" sz="1600" baseline="0" dirty="0"/>
                        <a:t> 9 10</a:t>
                      </a:r>
                    </a:p>
                    <a:p>
                      <a:endParaRPr lang="en-GB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2 3 4 5 6 7 </a:t>
                      </a:r>
                      <a:r>
                        <a:rPr lang="en-GB" sz="1600" strike="sngStrike" baseline="0" dirty="0"/>
                        <a:t>8</a:t>
                      </a:r>
                      <a:r>
                        <a:rPr lang="en-GB" sz="1600" baseline="0" dirty="0"/>
                        <a:t> 9 10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5928-53FD-7540-BCA7-11972A663738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41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Session 8 – Setting SMART Goals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140581"/>
              </p:ext>
            </p:extLst>
          </p:nvPr>
        </p:nvGraphicFramePr>
        <p:xfrm>
          <a:off x="467544" y="1340768"/>
          <a:ext cx="8229600" cy="548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0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0022">
                <a:tc>
                  <a:txBody>
                    <a:bodyPr/>
                    <a:lstStyle/>
                    <a:p>
                      <a:r>
                        <a:rPr lang="en-GB" sz="1600" dirty="0"/>
                        <a:t>My Goals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My Actions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Likelihood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Anything needed to get me to an 8?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96">
                <a:tc>
                  <a:txBody>
                    <a:bodyPr/>
                    <a:lstStyle/>
                    <a:p>
                      <a:r>
                        <a:rPr lang="en-GB" strike="noStrike"/>
                        <a:t>To</a:t>
                      </a:r>
                      <a:r>
                        <a:rPr lang="en-GB" strike="noStrike" baseline="0"/>
                        <a:t> set up my ministry by Jan</a:t>
                      </a:r>
                      <a:endParaRPr lang="en-GB" strike="noStrik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8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/>
                        <a:t>Create</a:t>
                      </a:r>
                      <a:r>
                        <a:rPr lang="en-GB" sz="1600" i="1" baseline="0"/>
                        <a:t> a website by End of Nov</a:t>
                      </a:r>
                      <a:endParaRPr lang="en-GB" sz="1600" i="1"/>
                    </a:p>
                    <a:p>
                      <a:endParaRPr lang="en-GB" sz="1600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SimSun-ExtB" pitchFamily="49" charset="-122"/>
                        <a:buChar char="-"/>
                      </a:pPr>
                      <a:r>
                        <a:rPr lang="en-GB" sz="1600" dirty="0"/>
                        <a:t>Research other sites for ideas</a:t>
                      </a:r>
                    </a:p>
                    <a:p>
                      <a:pPr marL="285750" indent="-285750">
                        <a:buFont typeface="SimSun-ExtB" pitchFamily="49" charset="-122"/>
                        <a:buChar char="-"/>
                      </a:pPr>
                      <a:r>
                        <a:rPr lang="en-GB" sz="1600" dirty="0"/>
                        <a:t>Write</a:t>
                      </a:r>
                      <a:r>
                        <a:rPr lang="en-GB" sz="1600" baseline="0" dirty="0"/>
                        <a:t> pages</a:t>
                      </a:r>
                    </a:p>
                    <a:p>
                      <a:pPr marL="285750" indent="-285750">
                        <a:buFont typeface="SimSun-ExtB" pitchFamily="49" charset="-122"/>
                        <a:buChar char="-"/>
                      </a:pPr>
                      <a:r>
                        <a:rPr lang="en-GB" sz="1600" baseline="0" dirty="0"/>
                        <a:t>Find pictures</a:t>
                      </a:r>
                    </a:p>
                    <a:p>
                      <a:pPr marL="285750" indent="-285750">
                        <a:buFont typeface="SimSun-ExtB" pitchFamily="49" charset="-122"/>
                        <a:buChar char="-"/>
                      </a:pPr>
                      <a:r>
                        <a:rPr lang="en-GB" sz="1600" baseline="0" dirty="0"/>
                        <a:t>Find web designer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8</a:t>
                      </a:r>
                    </a:p>
                    <a:p>
                      <a:endParaRPr lang="en-GB" sz="1600" dirty="0"/>
                    </a:p>
                    <a:p>
                      <a:r>
                        <a:rPr lang="en-GB" sz="1600" dirty="0"/>
                        <a:t>5</a:t>
                      </a:r>
                    </a:p>
                    <a:p>
                      <a:r>
                        <a:rPr lang="en-GB" sz="1600" dirty="0"/>
                        <a:t>8</a:t>
                      </a:r>
                    </a:p>
                    <a:p>
                      <a:r>
                        <a:rPr lang="en-GB" sz="1600" dirty="0"/>
                        <a:t>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  <a:p>
                      <a:endParaRPr lang="en-GB" sz="1600" dirty="0"/>
                    </a:p>
                    <a:p>
                      <a:r>
                        <a:rPr lang="en-GB" sz="1600" dirty="0"/>
                        <a:t>Ask friend who is experienced to do</a:t>
                      </a:r>
                      <a:r>
                        <a:rPr lang="en-GB" sz="1600" baseline="0" dirty="0"/>
                        <a:t> this for me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891">
                <a:tc>
                  <a:txBody>
                    <a:bodyPr/>
                    <a:lstStyle/>
                    <a:p>
                      <a:r>
                        <a:rPr lang="en-GB" sz="1600" i="1"/>
                        <a:t>Define mission of ministry – by Sept</a:t>
                      </a:r>
                      <a:endParaRPr lang="en-GB" sz="1600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SimSun-ExtB" pitchFamily="49" charset="-122"/>
                        <a:buChar char="-"/>
                      </a:pPr>
                      <a:r>
                        <a:rPr lang="en-GB" sz="1600" dirty="0"/>
                        <a:t>Brainstorm with friends</a:t>
                      </a:r>
                    </a:p>
                    <a:p>
                      <a:pPr marL="285750" indent="-285750">
                        <a:buFont typeface="SimSun-ExtB" pitchFamily="49" charset="-122"/>
                        <a:buChar char="-"/>
                      </a:pPr>
                      <a:r>
                        <a:rPr lang="en-GB" sz="1600" dirty="0"/>
                        <a:t>Write</a:t>
                      </a:r>
                      <a:r>
                        <a:rPr lang="en-GB" sz="1600" baseline="0" dirty="0"/>
                        <a:t> several versions</a:t>
                      </a:r>
                    </a:p>
                    <a:p>
                      <a:pPr marL="285750" indent="-285750">
                        <a:buFont typeface="SimSun-ExtB" pitchFamily="49" charset="-122"/>
                        <a:buChar char="-"/>
                      </a:pPr>
                      <a:r>
                        <a:rPr lang="en-GB" sz="1600" baseline="0" dirty="0"/>
                        <a:t>Decide! 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9</a:t>
                      </a:r>
                    </a:p>
                    <a:p>
                      <a:endParaRPr lang="en-GB" sz="1600" dirty="0"/>
                    </a:p>
                    <a:p>
                      <a:r>
                        <a:rPr lang="en-GB" sz="1600" dirty="0"/>
                        <a:t>5</a:t>
                      </a:r>
                    </a:p>
                    <a:p>
                      <a:endParaRPr lang="en-GB" sz="1600" dirty="0"/>
                    </a:p>
                    <a:p>
                      <a:r>
                        <a:rPr lang="en-GB" sz="1600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4804">
                <a:tc>
                  <a:txBody>
                    <a:bodyPr/>
                    <a:lstStyle/>
                    <a:p>
                      <a:r>
                        <a:rPr lang="en-GB" sz="1600" i="1" dirty="0"/>
                        <a:t>Organise accountability/covering – By August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SimSun-ExtB" pitchFamily="49" charset="-122"/>
                        <a:buChar char="-"/>
                      </a:pPr>
                      <a:r>
                        <a:rPr lang="en-GB" sz="1600" dirty="0"/>
                        <a:t>Approach Bill,</a:t>
                      </a:r>
                      <a:r>
                        <a:rPr lang="en-GB" sz="1600" baseline="0" dirty="0"/>
                        <a:t> Jane and Philip and ask if they would be this </a:t>
                      </a:r>
                    </a:p>
                    <a:p>
                      <a:pPr marL="285750" indent="-285750">
                        <a:buFont typeface="SimSun-ExtB" pitchFamily="49" charset="-122"/>
                        <a:buChar char="-"/>
                      </a:pPr>
                      <a:r>
                        <a:rPr lang="en-GB" sz="1600" baseline="0" dirty="0"/>
                        <a:t>Define how it will work with them 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  <a:p>
                      <a:endParaRPr lang="en-GB" sz="1600" dirty="0"/>
                    </a:p>
                    <a:p>
                      <a:endParaRPr lang="en-GB" sz="1600" dirty="0"/>
                    </a:p>
                    <a:p>
                      <a:r>
                        <a:rPr lang="en-GB" sz="1600" dirty="0"/>
                        <a:t>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C9E2F-8822-164A-89BE-4BA79F39AFD0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Session 8 – Setting SMART Goals</a:t>
            </a:r>
            <a:endParaRPr lang="en-GB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128286"/>
              </p:ext>
            </p:extLst>
          </p:nvPr>
        </p:nvGraphicFramePr>
        <p:xfrm>
          <a:off x="457200" y="1916832"/>
          <a:ext cx="8229600" cy="413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448">
                <a:tc>
                  <a:txBody>
                    <a:bodyPr/>
                    <a:lstStyle/>
                    <a:p>
                      <a:r>
                        <a:rPr lang="en-GB" dirty="0"/>
                        <a:t>My Goals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My Actions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Likelihood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Anything needed to get me to an 8?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trike="noStrike" dirty="0"/>
                        <a:t>To start to trust Jesus more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To think about what</a:t>
                      </a:r>
                      <a:r>
                        <a:rPr lang="en-GB" baseline="0" dirty="0"/>
                        <a:t> types of jobs I could do to live out my calling more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E9E26-A701-EF4C-8DA1-898B13FA290A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717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GB" b="1" dirty="0"/>
              <a:t>Setting Goals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379612"/>
              </p:ext>
            </p:extLst>
          </p:nvPr>
        </p:nvGraphicFramePr>
        <p:xfrm>
          <a:off x="228600" y="304800"/>
          <a:ext cx="8229600" cy="713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My Goals</a:t>
                      </a:r>
                    </a:p>
                  </a:txBody>
                  <a:tcPr marL="91439" marR="9143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My Actions</a:t>
                      </a:r>
                    </a:p>
                  </a:txBody>
                  <a:tcPr marL="91439" marR="9143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Likelihood</a:t>
                      </a:r>
                    </a:p>
                  </a:txBody>
                  <a:tcPr marL="91439" marR="9143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Anything needed to get me to an 8? </a:t>
                      </a:r>
                    </a:p>
                  </a:txBody>
                  <a:tcPr marL="91439" marR="91439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trike="sngStrike" dirty="0"/>
                        <a:t>To start to trust Jesus more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trike="sngStrike" dirty="0"/>
                        <a:t>To think about what</a:t>
                      </a:r>
                      <a:r>
                        <a:rPr lang="en-GB" sz="1600" strike="sngStrike" baseline="0" dirty="0"/>
                        <a:t> types of jobs I could do to live out my calling more</a:t>
                      </a:r>
                      <a:endParaRPr lang="en-GB" sz="1600" strike="sngStrik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To trust Jesus with finding me a new home</a:t>
                      </a:r>
                      <a:r>
                        <a:rPr lang="en-GB" sz="1600" baseline="0" dirty="0"/>
                        <a:t> by end of November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-to search and look for new homes via</a:t>
                      </a:r>
                      <a:r>
                        <a:rPr lang="en-GB" sz="1600" baseline="0" dirty="0"/>
                        <a:t> internet and set up 3 viewings per week</a:t>
                      </a:r>
                    </a:p>
                    <a:p>
                      <a:r>
                        <a:rPr lang="en-GB" sz="1600" dirty="0"/>
                        <a:t>-to</a:t>
                      </a:r>
                      <a:r>
                        <a:rPr lang="en-GB" sz="1600" baseline="0" dirty="0"/>
                        <a:t> create a list of my desires for this home and trust that God will provide these 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2 3 4 </a:t>
                      </a:r>
                      <a:r>
                        <a:rPr lang="en-GB" sz="1600" strike="sngStrike" baseline="0" dirty="0"/>
                        <a:t>5 </a:t>
                      </a:r>
                      <a:r>
                        <a:rPr lang="en-GB" sz="1600" baseline="0" dirty="0"/>
                        <a:t>6 7</a:t>
                      </a:r>
                      <a:r>
                        <a:rPr lang="en-GB" sz="1600" strike="noStrike" baseline="0" dirty="0"/>
                        <a:t> 8 </a:t>
                      </a:r>
                      <a:r>
                        <a:rPr lang="en-GB" sz="1600" baseline="0" dirty="0"/>
                        <a:t>9 10</a:t>
                      </a:r>
                    </a:p>
                    <a:p>
                      <a:endParaRPr lang="en-GB" sz="1600" dirty="0"/>
                    </a:p>
                    <a:p>
                      <a:endParaRPr lang="en-GB" sz="1600" dirty="0"/>
                    </a:p>
                    <a:p>
                      <a:endParaRPr lang="en-GB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2 3 4 5 6 7 </a:t>
                      </a:r>
                      <a:r>
                        <a:rPr lang="en-GB" sz="1600" strike="sngStrike" baseline="0" dirty="0"/>
                        <a:t>8</a:t>
                      </a:r>
                      <a:r>
                        <a:rPr lang="en-GB" sz="1600" baseline="0" dirty="0"/>
                        <a:t> 9 10</a:t>
                      </a:r>
                      <a:endParaRPr lang="en-GB" sz="1600" dirty="0"/>
                    </a:p>
                    <a:p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Need help to</a:t>
                      </a:r>
                      <a:r>
                        <a:rPr lang="en-GB" sz="1200" baseline="0" dirty="0"/>
                        <a:t> figure out where to find suitable properties and someone to go view with!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To create</a:t>
                      </a:r>
                      <a:r>
                        <a:rPr lang="en-GB" sz="1600" baseline="0" dirty="0"/>
                        <a:t> 3 ideal jobs that would suit my calling and strengths or an organisation that would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-do</a:t>
                      </a:r>
                      <a:r>
                        <a:rPr lang="en-GB" sz="1600" baseline="0" dirty="0"/>
                        <a:t> Strengths Finder test to get clearer on mine</a:t>
                      </a:r>
                      <a:endParaRPr lang="en-GB" sz="1600" dirty="0"/>
                    </a:p>
                    <a:p>
                      <a:r>
                        <a:rPr lang="en-GB" sz="1600" dirty="0"/>
                        <a:t>-research</a:t>
                      </a:r>
                      <a:r>
                        <a:rPr lang="en-GB" sz="1600" baseline="0" dirty="0"/>
                        <a:t> job positions that use my strengths </a:t>
                      </a:r>
                    </a:p>
                    <a:p>
                      <a:r>
                        <a:rPr lang="en-GB" sz="1600" baseline="0" dirty="0"/>
                        <a:t>-make a list of the ideal organisation</a:t>
                      </a: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</a:t>
                      </a:r>
                      <a:r>
                        <a:rPr lang="en-GB" sz="1600" strike="sngStrike" baseline="0" dirty="0"/>
                        <a:t>4 </a:t>
                      </a:r>
                      <a:r>
                        <a:rPr lang="en-GB" sz="1600" baseline="0" dirty="0"/>
                        <a:t>5 6 7 </a:t>
                      </a:r>
                      <a:r>
                        <a:rPr lang="en-GB" sz="1600" strike="noStrike" baseline="0" dirty="0"/>
                        <a:t>8</a:t>
                      </a:r>
                      <a:r>
                        <a:rPr lang="en-GB" sz="1600" baseline="0" dirty="0"/>
                        <a:t> 9 10</a:t>
                      </a:r>
                    </a:p>
                    <a:p>
                      <a:endParaRPr lang="en-GB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2 3 4 5 6 7 </a:t>
                      </a:r>
                      <a:r>
                        <a:rPr lang="en-GB" sz="1600" strike="sngStrike" baseline="0" dirty="0"/>
                        <a:t>8</a:t>
                      </a:r>
                      <a:r>
                        <a:rPr lang="en-GB" sz="1600" baseline="0" dirty="0"/>
                        <a:t> 9 10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</a:t>
                      </a:r>
                      <a:r>
                        <a:rPr lang="en-GB" sz="1600" baseline="0" dirty="0"/>
                        <a:t> 2 3 4 5 6 </a:t>
                      </a:r>
                      <a:r>
                        <a:rPr lang="en-GB" sz="1600" strike="sngStrike" baseline="0" dirty="0"/>
                        <a:t>7</a:t>
                      </a:r>
                      <a:r>
                        <a:rPr lang="en-GB" sz="1600" baseline="0" dirty="0"/>
                        <a:t> </a:t>
                      </a:r>
                      <a:r>
                        <a:rPr lang="en-GB" sz="1600" strike="noStrike" baseline="0" dirty="0"/>
                        <a:t>8</a:t>
                      </a:r>
                      <a:r>
                        <a:rPr lang="en-GB" sz="1600" baseline="0" dirty="0"/>
                        <a:t> 9 10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Ask for help to find out how I can do this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r>
                        <a:rPr lang="en-GB" sz="1200" dirty="0"/>
                        <a:t>Visit organisations I know and have contacts in to ascertain what works for me and my gifts</a:t>
                      </a:r>
                    </a:p>
                  </a:txBody>
                  <a:tcPr marL="91439" marR="9143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7400" y="6456172"/>
            <a:ext cx="693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Living Positively On Purpose – Session 3- Taking Ownership, Creating a Plan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3081541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Session 8 – Setting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2716" y="1600200"/>
            <a:ext cx="5644083" cy="4876800"/>
          </a:xfrm>
        </p:spPr>
        <p:txBody>
          <a:bodyPr/>
          <a:lstStyle/>
          <a:p>
            <a:pPr lvl="1">
              <a:buNone/>
            </a:pPr>
            <a:r>
              <a:rPr lang="en-GB" b="1" dirty="0"/>
              <a:t>Tips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Prioritise! 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How many ‘goals’ should I have at once? Project planning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Time commitment – what other commitments do I have?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Are these goals flowing with Gods agenda – my current season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If I don’t set goals I still have them – am just unaware of what I am doing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2575173" cy="2575173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3E0D3E-E873-CC48-A9B9-559876380242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MODULE 4 – Launch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b="1" dirty="0">
                <a:solidFill>
                  <a:srgbClr val="002060"/>
                </a:solidFill>
              </a:rPr>
              <a:t>What Do I Do Next?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en-GB" b="1" dirty="0"/>
              <a:t>Key Points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I can prophesy, dream and co-create my next 12 months with Holy Spirit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Creatively brainstorming is good as long as I can narrow down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I now know tools to narrow down options and make a decision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Commitment is important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Being aware of my fear helps me overcome it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Goals are an important part of planning and are permissible by God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Goals must be SMART – specific, measureable, achievable, realistic and thrilling!</a:t>
            </a:r>
          </a:p>
          <a:p>
            <a:pPr lvl="1">
              <a:buNone/>
            </a:pP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63B334-9C84-1142-B4B9-64FD0E0947F4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1368152" cy="1368152"/>
          </a:xfrm>
          <a:prstGeom prst="rect">
            <a:avLst/>
          </a:prstGeom>
        </p:spPr>
      </p:pic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83568" y="584564"/>
            <a:ext cx="8136904" cy="5616625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en-GB" sz="3400" b="1" dirty="0">
                <a:solidFill>
                  <a:srgbClr val="C00000"/>
                </a:solidFill>
              </a:rPr>
              <a:t>              Follow-up Options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3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solidFill>
                  <a:srgbClr val="002060"/>
                </a:solidFill>
              </a:rPr>
              <a:t>Take time to process and action what you have decided here. Invest in your ongoing development and growth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solidFill>
                  <a:srgbClr val="002060"/>
                </a:solidFill>
              </a:rPr>
              <a:t>Get personal 1 to 1 life coaching to follow up this course.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002060"/>
                </a:solidFill>
              </a:rPr>
              <a:t>Tell your testimony – for promotion and to release breakthrough to others.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002060"/>
                </a:solidFill>
              </a:rPr>
              <a:t>Request a workshop, for your own small group or home church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002060"/>
                </a:solidFill>
              </a:rPr>
              <a:t>Become a coach – join our Coach Training Programme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002060"/>
                </a:solidFill>
              </a:rPr>
              <a:t>Other Events, Online Courses &amp; Resources posted on </a:t>
            </a:r>
            <a:r>
              <a:rPr lang="en-GB" sz="2200" dirty="0">
                <a:solidFill>
                  <a:srgbClr val="002060"/>
                </a:solidFill>
                <a:hlinkClick r:id="rId3"/>
              </a:rPr>
              <a:t>www.destinycoachingministries.com</a:t>
            </a:r>
            <a:r>
              <a:rPr lang="en-GB" sz="2200" dirty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200" dirty="0">
                <a:solidFill>
                  <a:srgbClr val="002060"/>
                </a:solidFill>
              </a:rPr>
              <a:t>Contact Email: </a:t>
            </a:r>
            <a:r>
              <a:rPr lang="en-GB" sz="2200" dirty="0">
                <a:solidFill>
                  <a:srgbClr val="002060"/>
                </a:solidFill>
                <a:hlinkClick r:id="rId4"/>
              </a:rPr>
              <a:t>info@destinycoachingministries.com</a:t>
            </a:r>
            <a:r>
              <a:rPr lang="en-GB" sz="2200" dirty="0">
                <a:solidFill>
                  <a:srgbClr val="002060"/>
                </a:solidFill>
              </a:rPr>
              <a:t> 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endParaRPr lang="en-GB" b="1" dirty="0"/>
          </a:p>
          <a:p>
            <a:pPr algn="ctr">
              <a:buFont typeface="Arial" charset="0"/>
              <a:buNone/>
            </a:pP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6074421"/>
            <a:ext cx="1944216" cy="6264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rgbClr val="002060"/>
                </a:solidFill>
              </a:rPr>
              <a:t>Session 1 – My Destiny in My Heart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Introductory Exercise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dirty="0"/>
          </a:p>
          <a:p>
            <a:pPr eaLnBrk="1" hangingPunct="1"/>
            <a:endParaRPr lang="en-GB" dirty="0"/>
          </a:p>
          <a:p>
            <a:pPr eaLnBrk="1" hangingPunct="1"/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565848"/>
              </p:ext>
            </p:extLst>
          </p:nvPr>
        </p:nvGraphicFramePr>
        <p:xfrm>
          <a:off x="3190528" y="2164080"/>
          <a:ext cx="549627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6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6768">
                <a:tc>
                  <a:txBody>
                    <a:bodyPr/>
                    <a:lstStyle/>
                    <a:p>
                      <a:r>
                        <a:rPr lang="en-US" dirty="0"/>
                        <a:t>DEBRIEF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0905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happened to their body language when they were most excited?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Tone of voice, eyes, gestures, position they were sitting)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Which topics came</a:t>
                      </a:r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up?</a:t>
                      </a:r>
                    </a:p>
                    <a:p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Which topics felt most resonant? 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part of their favourite</a:t>
                      </a:r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topic made</a:t>
                      </a:r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them most excited?</a:t>
                      </a:r>
                    </a:p>
                    <a:p>
                      <a:endParaRPr lang="en-GB" sz="18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did they most come alive?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2143125" cy="214312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E2CC1C-773B-074C-8551-FF20BF504920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7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b="1" dirty="0">
                <a:solidFill>
                  <a:srgbClr val="002060"/>
                </a:solidFill>
              </a:rPr>
              <a:t>Session 2 –Peak Event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984" y="5733256"/>
            <a:ext cx="8229600" cy="85263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1900" i="1" dirty="0"/>
              <a:t>Note this is based on the DESTINY EVENT EXERCISE (Page 201 of Tony </a:t>
            </a:r>
            <a:r>
              <a:rPr lang="en-GB" sz="1900" i="1" dirty="0" err="1"/>
              <a:t>Stoltfz’s</a:t>
            </a:r>
            <a:r>
              <a:rPr lang="en-GB" sz="1900" i="1" dirty="0"/>
              <a:t> Christian Life Coaching Handbook) </a:t>
            </a:r>
            <a:endParaRPr lang="en-GB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737" y="404664"/>
            <a:ext cx="1259632" cy="95732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390769"/>
              </p:ext>
            </p:extLst>
          </p:nvPr>
        </p:nvGraphicFramePr>
        <p:xfrm>
          <a:off x="611560" y="1615803"/>
          <a:ext cx="7848872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8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5643"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1894">
                <a:tc>
                  <a:txBody>
                    <a:bodyPr/>
                    <a:lstStyle/>
                    <a:p>
                      <a:pPr lvl="0" eaLnBrk="1" fontAlgn="auto" hangingPunct="1"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GB" sz="2100" dirty="0"/>
                        <a:t>Exactly what happened? </a:t>
                      </a:r>
                    </a:p>
                    <a:p>
                      <a:pPr lvl="0" eaLnBrk="1" fontAlgn="auto" hangingPunct="1"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GB" sz="2100" dirty="0"/>
                        <a:t>Walk me through the experience step by step. </a:t>
                      </a:r>
                    </a:p>
                    <a:p>
                      <a:pPr lvl="0" eaLnBrk="1" fontAlgn="auto" hangingPunct="1"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GB" sz="2100" dirty="0"/>
                        <a:t>Tell me about the environment, who was there what it was like?</a:t>
                      </a:r>
                    </a:p>
                    <a:p>
                      <a:pPr lvl="0" eaLnBrk="1" fontAlgn="auto" hangingPunct="1"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GB" sz="2100" dirty="0"/>
                        <a:t>What emotions did you feel? </a:t>
                      </a:r>
                    </a:p>
                    <a:p>
                      <a:pPr lvl="0" eaLnBrk="1" fontAlgn="auto" hangingPunct="1"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GB" sz="2100" dirty="0"/>
                        <a:t>At what moment(s) where you most alive? </a:t>
                      </a:r>
                      <a:br>
                        <a:rPr lang="en-GB" sz="2100" dirty="0"/>
                      </a:br>
                      <a:r>
                        <a:rPr lang="en-GB" sz="2100" dirty="0"/>
                        <a:t>What was happening then? </a:t>
                      </a:r>
                    </a:p>
                    <a:p>
                      <a:pPr lvl="0" eaLnBrk="1" fontAlgn="auto" hangingPunct="1"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GB" sz="2100" dirty="0"/>
                        <a:t>What impact did you have on others? </a:t>
                      </a:r>
                    </a:p>
                    <a:p>
                      <a:pPr lvl="0" eaLnBrk="1" fontAlgn="auto" hangingPunct="1"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GB" sz="2100" dirty="0"/>
                        <a:t>What kind of task were you doing? How did you do it? </a:t>
                      </a:r>
                    </a:p>
                    <a:p>
                      <a:pPr lvl="0" eaLnBrk="1" fontAlgn="auto" hangingPunct="1"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GB" sz="2100" dirty="0"/>
                        <a:t>What was accomplished? </a:t>
                      </a:r>
                    </a:p>
                    <a:p>
                      <a:pPr lvl="0" eaLnBrk="1" fontAlgn="auto" hangingPunct="1"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GB" sz="2100" dirty="0"/>
                        <a:t>What else can you remember?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56A11D-1B5D-874C-BF47-91702B1122AC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87273" y="524029"/>
            <a:ext cx="8229600" cy="990600"/>
          </a:xfrm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2060"/>
                </a:solidFill>
              </a:rPr>
              <a:t>Session 2 - Peak Event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737" y="404664"/>
            <a:ext cx="1259632" cy="95732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03447"/>
              </p:ext>
            </p:extLst>
          </p:nvPr>
        </p:nvGraphicFramePr>
        <p:xfrm>
          <a:off x="611560" y="1615803"/>
          <a:ext cx="7848872" cy="3253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8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8860"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DEBRIEF AND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498">
                <a:tc>
                  <a:txBody>
                    <a:bodyPr/>
                    <a:lstStyle/>
                    <a:p>
                      <a:pPr marL="514350" indent="-514350" eaLnBrk="1" fontAlgn="auto" hangingPunct="1">
                        <a:spcAft>
                          <a:spcPts val="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GB" sz="2400" dirty="0"/>
                        <a:t>What skills and gifting(s) were you drawing on?</a:t>
                      </a:r>
                    </a:p>
                    <a:p>
                      <a:pPr marL="514350" indent="-514350" eaLnBrk="1" fontAlgn="auto" hangingPunct="1">
                        <a:spcAft>
                          <a:spcPts val="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GB" sz="2400" dirty="0"/>
                        <a:t>Who</a:t>
                      </a:r>
                      <a:r>
                        <a:rPr lang="en-GB" sz="2400" baseline="0" dirty="0"/>
                        <a:t> did you serve? </a:t>
                      </a:r>
                      <a:r>
                        <a:rPr lang="en-GB" sz="2400" dirty="0" err="1"/>
                        <a:t>eg</a:t>
                      </a:r>
                      <a:r>
                        <a:rPr lang="en-GB" sz="2400" dirty="0"/>
                        <a:t> – men, women, people at a certain point in their life?</a:t>
                      </a:r>
                    </a:p>
                    <a:p>
                      <a:pPr marL="514350" indent="-514350" eaLnBrk="1" fontAlgn="auto" hangingPunct="1">
                        <a:spcAft>
                          <a:spcPts val="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GB" sz="2400" dirty="0"/>
                        <a:t>What impact or outcome would you love to see repeated as you move forward in your area of call?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F4862-8376-AB4B-B35A-714B155E989C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5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Session 2 – My Destiny in My Heart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6792"/>
            <a:ext cx="5602707" cy="35206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919" y="5445224"/>
            <a:ext cx="7077472" cy="864096"/>
          </a:xfrm>
        </p:spPr>
        <p:txBody>
          <a:bodyPr/>
          <a:lstStyle/>
          <a:p>
            <a:r>
              <a:rPr lang="en-GB" dirty="0"/>
              <a:t>Guided Visualisation / Encounter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C39F6-A1BF-A544-9310-6128222CE6DD}"/>
              </a:ext>
            </a:extLst>
          </p:cNvPr>
          <p:cNvSpPr txBox="1">
            <a:spLocks/>
          </p:cNvSpPr>
          <p:nvPr/>
        </p:nvSpPr>
        <p:spPr>
          <a:xfrm>
            <a:off x="3028950" y="63034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MODULE 1 – DISCOVER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37980"/>
              </p:ext>
            </p:extLst>
          </p:nvPr>
        </p:nvGraphicFramePr>
        <p:xfrm>
          <a:off x="647564" y="1498890"/>
          <a:ext cx="7848872" cy="5079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8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8860"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CLOSING POINTS</a:t>
                      </a:r>
                      <a:r>
                        <a:rPr lang="en-US" sz="3000" baseline="0" dirty="0"/>
                        <a:t> </a:t>
                      </a: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498">
                <a:tc>
                  <a:txBody>
                    <a:bodyPr/>
                    <a:lstStyle/>
                    <a:p>
                      <a:pPr lvl="0"/>
                      <a:r>
                        <a:rPr lang="en-GB" sz="2400" dirty="0"/>
                        <a:t>Control, </a:t>
                      </a:r>
                      <a:r>
                        <a:rPr lang="en-GB" sz="2400" dirty="0" err="1"/>
                        <a:t>shoulds</a:t>
                      </a:r>
                      <a:r>
                        <a:rPr lang="en-GB" sz="2400" dirty="0"/>
                        <a:t>, should </a:t>
                      </a:r>
                      <a:r>
                        <a:rPr lang="en-GB" sz="2400" dirty="0" err="1"/>
                        <a:t>nots</a:t>
                      </a:r>
                      <a:r>
                        <a:rPr lang="en-GB" sz="2400" dirty="0"/>
                        <a:t>  - points you away from your destiny</a:t>
                      </a:r>
                    </a:p>
                    <a:p>
                      <a:pPr lvl="0"/>
                      <a:r>
                        <a:rPr lang="en-GB" sz="2400" dirty="0"/>
                        <a:t>Aliveness points to alignment to destiny / dissonance</a:t>
                      </a:r>
                      <a:r>
                        <a:rPr lang="en-GB" sz="2400" baseline="0" dirty="0"/>
                        <a:t> and indifference points away - misalignment</a:t>
                      </a:r>
                      <a:endParaRPr lang="en-US" sz="2400" dirty="0"/>
                    </a:p>
                    <a:p>
                      <a:pPr lvl="0"/>
                      <a:r>
                        <a:rPr lang="en-GB" sz="2400" dirty="0"/>
                        <a:t>Our hearts are a wellspring of life </a:t>
                      </a:r>
                    </a:p>
                    <a:p>
                      <a:pPr lvl="0"/>
                      <a:r>
                        <a:rPr lang="en-GB" sz="2400" dirty="0"/>
                        <a:t>Strong</a:t>
                      </a:r>
                      <a:r>
                        <a:rPr lang="en-GB" sz="2400" baseline="0" dirty="0"/>
                        <a:t> emotion, resonance and passion points to destiny. </a:t>
                      </a:r>
                    </a:p>
                    <a:p>
                      <a:pPr lvl="0"/>
                      <a:r>
                        <a:rPr lang="en-GB" sz="2400" dirty="0"/>
                        <a:t>Desire is Godly</a:t>
                      </a:r>
                    </a:p>
                    <a:p>
                      <a:pPr lvl="0"/>
                      <a:r>
                        <a:rPr lang="en-GB" sz="2400" dirty="0"/>
                        <a:t>There is power in connecting with </a:t>
                      </a:r>
                      <a:r>
                        <a:rPr lang="en-GB" sz="2400" i="1" dirty="0"/>
                        <a:t>heart </a:t>
                      </a:r>
                      <a:r>
                        <a:rPr lang="en-GB" sz="2400" dirty="0"/>
                        <a:t>and </a:t>
                      </a:r>
                      <a:r>
                        <a:rPr lang="en-GB" sz="2400" i="1" dirty="0"/>
                        <a:t>head </a:t>
                      </a:r>
                    </a:p>
                    <a:p>
                      <a:pPr lvl="0"/>
                      <a:r>
                        <a:rPr lang="en-GB" sz="2400" dirty="0"/>
                        <a:t>We can self guide through a peak life events to unpack clues to our purpose and future direction</a:t>
                      </a:r>
                      <a:endParaRPr lang="en-US" sz="2400" dirty="0"/>
                    </a:p>
                    <a:p>
                      <a:pPr lvl="0"/>
                      <a:r>
                        <a:rPr lang="en-GB" sz="2400" dirty="0"/>
                        <a:t>We can journey with Holy Spirit to co-create our future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66B8D8-6812-5C49-ABFD-90A996C2366E}"/>
              </a:ext>
            </a:extLst>
          </p:cNvPr>
          <p:cNvSpPr txBox="1">
            <a:spLocks/>
          </p:cNvSpPr>
          <p:nvPr/>
        </p:nvSpPr>
        <p:spPr>
          <a:xfrm>
            <a:off x="3028950" y="64702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© 2015 Tina Southgate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856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9008</TotalTime>
  <Words>2801</Words>
  <Application>Microsoft Macintosh PowerPoint</Application>
  <PresentationFormat>On-screen Show (4:3)</PresentationFormat>
  <Paragraphs>513</Paragraphs>
  <Slides>46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SimSun-ExtB</vt:lpstr>
      <vt:lpstr>Arial</vt:lpstr>
      <vt:lpstr>Calibri</vt:lpstr>
      <vt:lpstr>Times New Roman</vt:lpstr>
      <vt:lpstr>Wingdings</vt:lpstr>
      <vt:lpstr>Wingdings 3</vt:lpstr>
      <vt:lpstr>Clarity</vt:lpstr>
      <vt:lpstr>Welcome to:   Destiny ACTIVATOR Unlocking Destiny</vt:lpstr>
      <vt:lpstr>Destiny Activator Life Coaching Workshop </vt:lpstr>
      <vt:lpstr>MODULE 1</vt:lpstr>
      <vt:lpstr>Session 1 – My Destiny in My Heart Introductory Exercise</vt:lpstr>
      <vt:lpstr>Session 1 – My Destiny in My Heart Introductory Exercise</vt:lpstr>
      <vt:lpstr>Session 2 –Peak Event Exercise</vt:lpstr>
      <vt:lpstr>Session 2 - Peak Event Exercise</vt:lpstr>
      <vt:lpstr>Session 2 – My Destiny in My Heart</vt:lpstr>
      <vt:lpstr>MODULE 1 – DISCOVER</vt:lpstr>
      <vt:lpstr>         MODULE 2</vt:lpstr>
      <vt:lpstr>Session 3 - Prophetic Words, Dreams, Vision and The Seasons</vt:lpstr>
      <vt:lpstr>Session 3 - Prophetic Words, Dreams, Vision and The Seasons</vt:lpstr>
      <vt:lpstr>PowerPoint Presentation</vt:lpstr>
      <vt:lpstr>Session 3 - Prophetic Words, Dreams, Vision and The Seasons</vt:lpstr>
      <vt:lpstr>Session 3 - Prophetic Words, Dreams, Vision and The Seasons</vt:lpstr>
      <vt:lpstr>Session 3 – Prophetic Words</vt:lpstr>
      <vt:lpstr>Session 4 - Prophetic Words, Dreams, Vision and The Seasons</vt:lpstr>
      <vt:lpstr>Your Calling Timeline  (From The Calling Journey, by Tony Stoltzfus)</vt:lpstr>
      <vt:lpstr>Session 4 - Prophetic Words, Dreams, Vision and The Seasons</vt:lpstr>
      <vt:lpstr>PowerPoint Presentation</vt:lpstr>
      <vt:lpstr>Session 4 - Prophetic Words, Dreams, Vision and The Seasons</vt:lpstr>
      <vt:lpstr>MODULE 3</vt:lpstr>
      <vt:lpstr>Session 5 - Skills Identification,  Confidence and Boldness</vt:lpstr>
      <vt:lpstr>Session 5 - Skills Identification Wheel  </vt:lpstr>
      <vt:lpstr>Session 6 - Skills Identification,  Confidence and Boldness</vt:lpstr>
      <vt:lpstr>PowerPoint Presentation</vt:lpstr>
      <vt:lpstr>Session 6 - Skills Identification,  Confidence and Boldness</vt:lpstr>
      <vt:lpstr>Session 6 - Conquering my looming chicken line</vt:lpstr>
      <vt:lpstr>Session 6 - Skills Identification,  Confidence and Boldness </vt:lpstr>
      <vt:lpstr>MODULE 4</vt:lpstr>
      <vt:lpstr>MODULE 4  – What do I do next? </vt:lpstr>
      <vt:lpstr>Session 7 – My future</vt:lpstr>
      <vt:lpstr>Session 7 – De-brief</vt:lpstr>
      <vt:lpstr>Session 7 – What do I do next? </vt:lpstr>
      <vt:lpstr>Session 7 – What do I do next? </vt:lpstr>
      <vt:lpstr>Session 7 – Decision Checking Exercise</vt:lpstr>
      <vt:lpstr>Session 7 – Decision Checking Exercise</vt:lpstr>
      <vt:lpstr>Session 7 – Decision Checking Exercise</vt:lpstr>
      <vt:lpstr>Session 8 – Setting Goals</vt:lpstr>
      <vt:lpstr>Session 8 – Setting Goals</vt:lpstr>
      <vt:lpstr>Session 8 – Setting SMART Goals</vt:lpstr>
      <vt:lpstr>Session 8 – Setting SMART Goals</vt:lpstr>
      <vt:lpstr>Setting Goals</vt:lpstr>
      <vt:lpstr>Session 8 – Setting Goals</vt:lpstr>
      <vt:lpstr>MODULE 4 – Launch What Do I Do Next?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do next?</dc:title>
  <dc:creator>Tina Southgate</dc:creator>
  <cp:lastModifiedBy>Tina Southgate</cp:lastModifiedBy>
  <cp:revision>284</cp:revision>
  <cp:lastPrinted>2017-02-16T23:19:18Z</cp:lastPrinted>
  <dcterms:created xsi:type="dcterms:W3CDTF">2012-03-16T22:29:13Z</dcterms:created>
  <dcterms:modified xsi:type="dcterms:W3CDTF">2018-11-20T18:23:56Z</dcterms:modified>
</cp:coreProperties>
</file>